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79"/>
  </p:notesMasterIdLst>
  <p:handoutMasterIdLst>
    <p:handoutMasterId r:id="rId80"/>
  </p:handoutMasterIdLst>
  <p:sldIdLst>
    <p:sldId id="256" r:id="rId2"/>
    <p:sldId id="610" r:id="rId3"/>
    <p:sldId id="2164" r:id="rId4"/>
    <p:sldId id="2179" r:id="rId5"/>
    <p:sldId id="2180" r:id="rId6"/>
    <p:sldId id="2181" r:id="rId7"/>
    <p:sldId id="337" r:id="rId8"/>
    <p:sldId id="2183" r:id="rId9"/>
    <p:sldId id="2184" r:id="rId10"/>
    <p:sldId id="2182" r:id="rId11"/>
    <p:sldId id="2186" r:id="rId12"/>
    <p:sldId id="1895" r:id="rId13"/>
    <p:sldId id="2162" r:id="rId14"/>
    <p:sldId id="2136" r:id="rId15"/>
    <p:sldId id="293" r:id="rId16"/>
    <p:sldId id="289" r:id="rId17"/>
    <p:sldId id="2134" r:id="rId18"/>
    <p:sldId id="305" r:id="rId19"/>
    <p:sldId id="1884" r:id="rId20"/>
    <p:sldId id="300" r:id="rId21"/>
    <p:sldId id="303" r:id="rId22"/>
    <p:sldId id="301" r:id="rId23"/>
    <p:sldId id="291" r:id="rId24"/>
    <p:sldId id="312" r:id="rId25"/>
    <p:sldId id="308" r:id="rId26"/>
    <p:sldId id="314" r:id="rId27"/>
    <p:sldId id="315" r:id="rId28"/>
    <p:sldId id="324" r:id="rId29"/>
    <p:sldId id="294" r:id="rId30"/>
    <p:sldId id="317" r:id="rId31"/>
    <p:sldId id="278" r:id="rId32"/>
    <p:sldId id="319" r:id="rId33"/>
    <p:sldId id="325" r:id="rId34"/>
    <p:sldId id="326" r:id="rId35"/>
    <p:sldId id="419" r:id="rId36"/>
    <p:sldId id="2185" r:id="rId37"/>
    <p:sldId id="2145" r:id="rId38"/>
    <p:sldId id="448" r:id="rId39"/>
    <p:sldId id="451" r:id="rId40"/>
    <p:sldId id="452" r:id="rId41"/>
    <p:sldId id="453" r:id="rId42"/>
    <p:sldId id="454" r:id="rId43"/>
    <p:sldId id="455" r:id="rId44"/>
    <p:sldId id="456" r:id="rId45"/>
    <p:sldId id="460" r:id="rId46"/>
    <p:sldId id="461" r:id="rId47"/>
    <p:sldId id="485" r:id="rId48"/>
    <p:sldId id="487" r:id="rId49"/>
    <p:sldId id="491" r:id="rId50"/>
    <p:sldId id="329" r:id="rId51"/>
    <p:sldId id="322" r:id="rId52"/>
    <p:sldId id="2173" r:id="rId53"/>
    <p:sldId id="588" r:id="rId54"/>
    <p:sldId id="2174" r:id="rId55"/>
    <p:sldId id="591" r:id="rId56"/>
    <p:sldId id="592" r:id="rId57"/>
    <p:sldId id="490" r:id="rId58"/>
    <p:sldId id="606" r:id="rId59"/>
    <p:sldId id="607" r:id="rId60"/>
    <p:sldId id="608" r:id="rId61"/>
    <p:sldId id="609" r:id="rId62"/>
    <p:sldId id="499" r:id="rId63"/>
    <p:sldId id="744" r:id="rId64"/>
    <p:sldId id="746" r:id="rId65"/>
    <p:sldId id="757" r:id="rId66"/>
    <p:sldId id="2175" r:id="rId67"/>
    <p:sldId id="763" r:id="rId68"/>
    <p:sldId id="764" r:id="rId69"/>
    <p:sldId id="2176" r:id="rId70"/>
    <p:sldId id="771" r:id="rId71"/>
    <p:sldId id="781" r:id="rId72"/>
    <p:sldId id="2169" r:id="rId73"/>
    <p:sldId id="2170" r:id="rId74"/>
    <p:sldId id="2171" r:id="rId75"/>
    <p:sldId id="2177" r:id="rId76"/>
    <p:sldId id="2178" r:id="rId77"/>
    <p:sldId id="2092"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FF0003"/>
    <a:srgbClr val="66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74" autoAdjust="0"/>
    <p:restoredTop sz="82099" autoAdjust="0"/>
  </p:normalViewPr>
  <p:slideViewPr>
    <p:cSldViewPr snapToObjects="1">
      <p:cViewPr varScale="1">
        <p:scale>
          <a:sx n="91" d="100"/>
          <a:sy n="91" d="100"/>
        </p:scale>
        <p:origin x="784" y="176"/>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2009_Sidekick_data_los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overview/what-is-cloud-comput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zure.microsoft.com/en-u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defRPr/>
            </a:pPr>
            <a:r>
              <a:rPr lang="en-US" b="1" dirty="0"/>
              <a:t>Software as a service (SaaS) </a:t>
            </a:r>
            <a:r>
              <a:rPr lang="en-US" dirty="0"/>
              <a:t>- applications are delivered via the Internet</a:t>
            </a:r>
          </a:p>
          <a:p>
            <a:pPr lvl="1">
              <a:defRPr/>
            </a:pPr>
            <a:r>
              <a:rPr lang="en-US" b="1" dirty="0"/>
              <a:t>Platform as a service (PaaS) </a:t>
            </a:r>
            <a:r>
              <a:rPr lang="en-US" dirty="0"/>
              <a:t>- an OS, such as Linux or Windows, has been installed on a cloud server</a:t>
            </a:r>
          </a:p>
          <a:p>
            <a:pPr lvl="1">
              <a:defRPr/>
            </a:pPr>
            <a:r>
              <a:rPr lang="en-US" b="1" dirty="0"/>
              <a:t>Infrastructure as a service (IaaS) </a:t>
            </a:r>
            <a:r>
              <a:rPr lang="en-US" dirty="0"/>
              <a:t>- customers can rent hardware and install whatever OSs and applications they need</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17</a:t>
            </a:fld>
            <a:endParaRPr lang="en-US" dirty="0"/>
          </a:p>
        </p:txBody>
      </p:sp>
    </p:spTree>
    <p:extLst>
      <p:ext uri="{BB962C8B-B14F-4D97-AF65-F5344CB8AC3E}">
        <p14:creationId xmlns:p14="http://schemas.microsoft.com/office/powerpoint/2010/main" val="745169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18</a:t>
            </a:fld>
            <a:endParaRPr lang="en-US"/>
          </a:p>
        </p:txBody>
      </p:sp>
    </p:spTree>
    <p:extLst>
      <p:ext uri="{BB962C8B-B14F-4D97-AF65-F5344CB8AC3E}">
        <p14:creationId xmlns:p14="http://schemas.microsoft.com/office/powerpoint/2010/main" val="264121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http://arstechnica.com/business/news/2009/10/t-mobile-microsoftdanger-data-loss-is-bad-for-the-</a:t>
            </a:r>
            <a:r>
              <a:rPr lang="en-US" dirty="0" err="1"/>
              <a:t>cloud.ars</a:t>
            </a:r>
            <a:endParaRPr lang="en-US" dirty="0"/>
          </a:p>
          <a:p>
            <a:endParaRPr lang="en-US" dirty="0"/>
          </a:p>
          <a:p>
            <a:r>
              <a:rPr lang="en-US" dirty="0">
                <a:hlinkClick r:id="rId3"/>
              </a:rPr>
              <a:t>https://en.wikipedia.org/wiki/2009_Sidekick_data_loss</a:t>
            </a:r>
            <a:endParaRPr lang="en-US" dirty="0"/>
          </a:p>
          <a:p>
            <a:endParaRPr lang="en-US" dirty="0"/>
          </a:p>
        </p:txBody>
      </p:sp>
      <p:sp>
        <p:nvSpPr>
          <p:cNvPr id="4" name="Slide Number Placeholder 3"/>
          <p:cNvSpPr>
            <a:spLocks noGrp="1"/>
          </p:cNvSpPr>
          <p:nvPr>
            <p:ph type="sldNum" sz="quarter" idx="10"/>
          </p:nvPr>
        </p:nvSpPr>
        <p:spPr/>
        <p:txBody>
          <a:bodyPr/>
          <a:lstStyle/>
          <a:p>
            <a:fld id="{C9AE6004-F348-41AB-8CF4-46635F27C4BD}" type="slidenum">
              <a:rPr lang="en-US" smtClean="0"/>
              <a:pPr/>
              <a:t>20</a:t>
            </a:fld>
            <a:endParaRPr lang="en-US"/>
          </a:p>
        </p:txBody>
      </p:sp>
    </p:spTree>
    <p:extLst>
      <p:ext uri="{BB962C8B-B14F-4D97-AF65-F5344CB8AC3E}">
        <p14:creationId xmlns:p14="http://schemas.microsoft.com/office/powerpoint/2010/main" val="2265015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http://community.ca.com/blogs/securityadvisor/archive/2009/12/09/zeus-in-the-cloud.aspx</a:t>
            </a:r>
          </a:p>
        </p:txBody>
      </p:sp>
      <p:sp>
        <p:nvSpPr>
          <p:cNvPr id="4" name="Slide Number Placeholder 3"/>
          <p:cNvSpPr>
            <a:spLocks noGrp="1"/>
          </p:cNvSpPr>
          <p:nvPr>
            <p:ph type="sldNum" sz="quarter" idx="10"/>
          </p:nvPr>
        </p:nvSpPr>
        <p:spPr/>
        <p:txBody>
          <a:bodyPr/>
          <a:lstStyle/>
          <a:p>
            <a:fld id="{C9AE6004-F348-41AB-8CF4-46635F27C4BD}" type="slidenum">
              <a:rPr lang="en-US" smtClean="0"/>
              <a:pPr/>
              <a:t>23</a:t>
            </a:fld>
            <a:endParaRPr lang="en-US"/>
          </a:p>
        </p:txBody>
      </p:sp>
    </p:spTree>
    <p:extLst>
      <p:ext uri="{BB962C8B-B14F-4D97-AF65-F5344CB8AC3E}">
        <p14:creationId xmlns:p14="http://schemas.microsoft.com/office/powerpoint/2010/main" val="383915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25</a:t>
            </a:fld>
            <a:endParaRPr lang="en-US"/>
          </a:p>
        </p:txBody>
      </p:sp>
    </p:spTree>
    <p:extLst>
      <p:ext uri="{BB962C8B-B14F-4D97-AF65-F5344CB8AC3E}">
        <p14:creationId xmlns:p14="http://schemas.microsoft.com/office/powerpoint/2010/main" val="2810209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B488FE14-4D6E-0346-825D-1021F868B3E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76B19BC-A983-AD47-BE11-FF200E825BFF}" type="slidenum">
              <a:rPr lang="en-US" altLang="en-US" smtClean="0"/>
              <a:pPr>
                <a:spcBef>
                  <a:spcPct val="0"/>
                </a:spcBef>
              </a:pPr>
              <a:t>35</a:t>
            </a:fld>
            <a:endParaRPr lang="en-US" altLang="en-US"/>
          </a:p>
        </p:txBody>
      </p:sp>
      <p:sp>
        <p:nvSpPr>
          <p:cNvPr id="17411" name="Rectangle 7">
            <a:extLst>
              <a:ext uri="{FF2B5EF4-FFF2-40B4-BE49-F238E27FC236}">
                <a16:creationId xmlns:a16="http://schemas.microsoft.com/office/drawing/2014/main" id="{64F553A5-EAEA-B641-BEF7-88052B89478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37931725" indent="-37474525">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lgn="r" eaLnBrk="1" hangingPunct="1">
              <a:spcBef>
                <a:spcPct val="0"/>
              </a:spcBef>
            </a:pPr>
            <a:fld id="{06A5BB1B-4A46-1144-919B-371B09739E89}" type="slidenum">
              <a:rPr lang="en-US" altLang="en-US">
                <a:latin typeface="Arial" panose="020B0604020202020204" pitchFamily="34" charset="0"/>
              </a:rPr>
              <a:pPr algn="r" eaLnBrk="1" hangingPunct="1">
                <a:spcBef>
                  <a:spcPct val="0"/>
                </a:spcBef>
              </a:pPr>
              <a:t>35</a:t>
            </a:fld>
            <a:endParaRPr lang="en-US" altLang="en-US">
              <a:latin typeface="Arial" panose="020B0604020202020204" pitchFamily="34" charset="0"/>
            </a:endParaRPr>
          </a:p>
        </p:txBody>
      </p:sp>
      <p:sp>
        <p:nvSpPr>
          <p:cNvPr id="17412" name="Rectangle 2">
            <a:extLst>
              <a:ext uri="{FF2B5EF4-FFF2-40B4-BE49-F238E27FC236}">
                <a16:creationId xmlns:a16="http://schemas.microsoft.com/office/drawing/2014/main" id="{6A461AE1-6AC9-4446-9D79-E2A32C4770F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3" name="Rectangle 3">
            <a:extLst>
              <a:ext uri="{FF2B5EF4-FFF2-40B4-BE49-F238E27FC236}">
                <a16:creationId xmlns:a16="http://schemas.microsoft.com/office/drawing/2014/main" id="{27D60BEC-45C7-C74C-A6AA-494E26C910B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Data mobility: the ability to share data between cloud services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Where does data reside?</a:t>
            </a:r>
          </a:p>
          <a:p>
            <a:pPr eaLnBrk="1" hangingPunct="1"/>
            <a:r>
              <a:rPr lang="en-US" altLang="en-US">
                <a:ea typeface="ＭＳ Ｐゴシック" panose="020B0600070205080204" pitchFamily="34" charset="-128"/>
              </a:rPr>
              <a:t> - out-of-state, out-of-country issues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Security Concerns for government in particular</a:t>
            </a:r>
          </a:p>
          <a:p>
            <a:pPr eaLnBrk="1" hangingPunct="1">
              <a:buFontTx/>
              <a:buChar char="-"/>
            </a:pPr>
            <a:r>
              <a:rPr lang="en-US" altLang="en-US">
                <a:ea typeface="ＭＳ Ｐゴシック" panose="020B0600070205080204" pitchFamily="34" charset="-128"/>
              </a:rPr>
              <a:t>FISMA</a:t>
            </a:r>
          </a:p>
          <a:p>
            <a:pPr eaLnBrk="1" hangingPunct="1">
              <a:buFontTx/>
              <a:buChar char="-"/>
            </a:pPr>
            <a:r>
              <a:rPr lang="en-US" altLang="en-US">
                <a:ea typeface="ＭＳ Ｐゴシック" panose="020B0600070205080204" pitchFamily="34" charset="-128"/>
              </a:rPr>
              <a:t>How to certify and accredit cloud computing providers under FISMA</a:t>
            </a:r>
          </a:p>
          <a:p>
            <a:pPr eaLnBrk="1" hangingPunct="1"/>
            <a:r>
              <a:rPr lang="en-US" altLang="en-US">
                <a:ea typeface="ＭＳ Ｐゴシック" panose="020B0600070205080204" pitchFamily="34" charset="-128"/>
              </a:rPr>
              <a:t>   (e.g. ISO 27001)</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3686090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These benefits</a:t>
            </a:r>
            <a:r>
              <a:rPr lang="en-US" sz="1050" baseline="0" dirty="0"/>
              <a:t> come with some drawbacks.</a:t>
            </a:r>
          </a:p>
          <a:p>
            <a:r>
              <a:rPr lang="en-US" sz="1050" baseline="0" dirty="0"/>
              <a:t>Particularly security concerns.</a:t>
            </a:r>
          </a:p>
          <a:p>
            <a:r>
              <a:rPr lang="en-US" sz="1050" baseline="0" dirty="0"/>
              <a:t>[Slide]</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38</a:t>
            </a:fld>
            <a:endParaRPr lang="en-US"/>
          </a:p>
        </p:txBody>
      </p:sp>
    </p:spTree>
    <p:extLst>
      <p:ext uri="{BB962C8B-B14F-4D97-AF65-F5344CB8AC3E}">
        <p14:creationId xmlns:p14="http://schemas.microsoft.com/office/powerpoint/2010/main" val="3712481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a:t>
            </a:r>
            <a:r>
              <a:rPr lang="en-US" baseline="0" dirty="0"/>
              <a:t> approach to securing the data in the cloud is encryption. </a:t>
            </a:r>
          </a:p>
          <a:p>
            <a:r>
              <a:rPr lang="en-US" baseline="0" dirty="0"/>
              <a:t>We keep data in the cloud encrypted.</a:t>
            </a:r>
            <a:endParaRPr lang="en-US" dirty="0"/>
          </a:p>
          <a:p>
            <a:r>
              <a:rPr lang="en-US" dirty="0"/>
              <a:t>Idea</a:t>
            </a:r>
            <a:r>
              <a:rPr lang="en-US" baseline="0" dirty="0"/>
              <a:t>: the adversary can snoop at this data but cannot learn anything without the key used to encrypt the data which is ideally not stored in the cloud</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39</a:t>
            </a:fld>
            <a:endParaRPr lang="en-US"/>
          </a:p>
        </p:txBody>
      </p:sp>
    </p:spTree>
    <p:extLst>
      <p:ext uri="{BB962C8B-B14F-4D97-AF65-F5344CB8AC3E}">
        <p14:creationId xmlns:p14="http://schemas.microsoft.com/office/powerpoint/2010/main" val="1338178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40</a:t>
            </a:fld>
            <a:endParaRPr lang="en-US"/>
          </a:p>
        </p:txBody>
      </p:sp>
    </p:spTree>
    <p:extLst>
      <p:ext uri="{BB962C8B-B14F-4D97-AF65-F5344CB8AC3E}">
        <p14:creationId xmlns:p14="http://schemas.microsoft.com/office/powerpoint/2010/main" val="2530957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our discussion on data</a:t>
            </a:r>
            <a:r>
              <a:rPr lang="en-US" baseline="0" dirty="0"/>
              <a:t> </a:t>
            </a:r>
            <a:r>
              <a:rPr lang="en-US" dirty="0"/>
              <a:t>confidentiality has been generic</a:t>
            </a:r>
          </a:p>
          <a:p>
            <a:r>
              <a:rPr lang="en-US" dirty="0"/>
              <a:t>Now we focus on </a:t>
            </a:r>
            <a:r>
              <a:rPr lang="en-US" dirty="0" err="1"/>
              <a:t>db</a:t>
            </a:r>
            <a:r>
              <a:rPr lang="en-US" dirty="0"/>
              <a:t>-as a service and the implications of using encryption as a technology</a:t>
            </a:r>
          </a:p>
          <a:p>
            <a:r>
              <a:rPr lang="en-US" dirty="0"/>
              <a:t>Most</a:t>
            </a:r>
            <a:r>
              <a:rPr lang="en-US" baseline="0" dirty="0"/>
              <a:t> basic question: what does it mean in terms of functionality?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41</a:t>
            </a:fld>
            <a:endParaRPr lang="en-US"/>
          </a:p>
        </p:txBody>
      </p:sp>
    </p:spTree>
    <p:extLst>
      <p:ext uri="{BB962C8B-B14F-4D97-AF65-F5344CB8AC3E}">
        <p14:creationId xmlns:p14="http://schemas.microsoft.com/office/powerpoint/2010/main" val="353241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National Institute of Standards and Technology</a:t>
            </a:r>
          </a:p>
          <a:p>
            <a:endParaRPr lang="en-US" dirty="0"/>
          </a:p>
          <a:p>
            <a:r>
              <a:rPr lang="en-US" sz="1200" b="1" i="0" kern="1200" dirty="0">
                <a:solidFill>
                  <a:schemeClr val="tx1"/>
                </a:solidFill>
                <a:effectLst/>
                <a:latin typeface="+mn-lt"/>
                <a:ea typeface="+mn-ea"/>
                <a:cs typeface="+mn-cs"/>
              </a:rPr>
              <a:t>NIST</a:t>
            </a:r>
            <a:r>
              <a:rPr lang="en-US" sz="1200" b="0" i="0" kern="1200" dirty="0">
                <a:solidFill>
                  <a:schemeClr val="tx1"/>
                </a:solidFill>
                <a:effectLst/>
                <a:latin typeface="+mn-lt"/>
                <a:ea typeface="+mn-ea"/>
                <a:cs typeface="+mn-cs"/>
              </a:rPr>
              <a:t> promotes U.S. innovation and industrial competitiveness by advancing measurement science, standards, and technology in ways that enhance economic</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3299058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introduce a running example: </a:t>
            </a:r>
            <a:r>
              <a:rPr lang="en-US" baseline="0" dirty="0"/>
              <a:t>backend database for a hypothetical online course systems (e.g., </a:t>
            </a:r>
            <a:r>
              <a:rPr lang="en-US" baseline="0" dirty="0" err="1"/>
              <a:t>Coursera</a:t>
            </a:r>
            <a:r>
              <a:rPr lang="en-US" baseline="0" dirty="0"/>
              <a:t>).</a:t>
            </a:r>
          </a:p>
          <a:p>
            <a:r>
              <a:rPr lang="en-US" baseline="0" dirty="0"/>
              <a:t>Contains sensitive attributes shown circled.</a:t>
            </a:r>
          </a:p>
          <a:p>
            <a:endParaRPr lang="en-US" baseline="0" dirty="0"/>
          </a:p>
          <a:p>
            <a:r>
              <a:rPr lang="en-US" baseline="0" dirty="0"/>
              <a:t>GPA: </a:t>
            </a:r>
            <a:r>
              <a:rPr lang="en-US" sz="1200" b="1" i="0" kern="1200" dirty="0">
                <a:solidFill>
                  <a:schemeClr val="tx1"/>
                </a:solidFill>
                <a:effectLst/>
                <a:latin typeface="+mn-lt"/>
                <a:ea typeface="+mn-ea"/>
                <a:cs typeface="+mn-cs"/>
              </a:rPr>
              <a:t>grade point average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GPA</a:t>
            </a:r>
            <a:endParaRPr lang="en-US" baseline="0"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42</a:t>
            </a:fld>
            <a:endParaRPr lang="en-US"/>
          </a:p>
        </p:txBody>
      </p:sp>
    </p:spTree>
    <p:extLst>
      <p:ext uri="{BB962C8B-B14F-4D97-AF65-F5344CB8AC3E}">
        <p14:creationId xmlns:p14="http://schemas.microsoft.com/office/powerpoint/2010/main" val="2497431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Plaintext functionality</a:t>
            </a:r>
          </a:p>
        </p:txBody>
      </p:sp>
      <p:sp>
        <p:nvSpPr>
          <p:cNvPr id="4" name="Slide Number Placeholder 3"/>
          <p:cNvSpPr>
            <a:spLocks noGrp="1"/>
          </p:cNvSpPr>
          <p:nvPr>
            <p:ph type="sldNum" sz="quarter" idx="10"/>
          </p:nvPr>
        </p:nvSpPr>
        <p:spPr/>
        <p:txBody>
          <a:bodyPr/>
          <a:lstStyle/>
          <a:p>
            <a:fld id="{795A6982-A2B2-4697-A999-13239B9B176E}" type="slidenum">
              <a:rPr lang="en-US" smtClean="0"/>
              <a:t>43</a:t>
            </a:fld>
            <a:endParaRPr lang="en-US"/>
          </a:p>
        </p:txBody>
      </p:sp>
    </p:spTree>
    <p:extLst>
      <p:ext uri="{BB962C8B-B14F-4D97-AF65-F5344CB8AC3E}">
        <p14:creationId xmlns:p14="http://schemas.microsoft.com/office/powerpoint/2010/main" val="418155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a:t>
            </a:r>
            <a:r>
              <a:rPr lang="en-US" baseline="0" dirty="0"/>
              <a:t> functionality under encryption: encrypted data stored, encrypted queries, and encrypted results</a:t>
            </a:r>
          </a:p>
        </p:txBody>
      </p:sp>
      <p:sp>
        <p:nvSpPr>
          <p:cNvPr id="4" name="Slide Number Placeholder 3"/>
          <p:cNvSpPr>
            <a:spLocks noGrp="1"/>
          </p:cNvSpPr>
          <p:nvPr>
            <p:ph type="sldNum" sz="quarter" idx="10"/>
          </p:nvPr>
        </p:nvSpPr>
        <p:spPr/>
        <p:txBody>
          <a:bodyPr/>
          <a:lstStyle/>
          <a:p>
            <a:fld id="{795A6982-A2B2-4697-A999-13239B9B176E}" type="slidenum">
              <a:rPr lang="en-US" smtClean="0"/>
              <a:t>44</a:t>
            </a:fld>
            <a:endParaRPr lang="en-US"/>
          </a:p>
        </p:txBody>
      </p:sp>
    </p:spTree>
    <p:extLst>
      <p:ext uri="{BB962C8B-B14F-4D97-AF65-F5344CB8AC3E}">
        <p14:creationId xmlns:p14="http://schemas.microsoft.com/office/powerpoint/2010/main" val="1694899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o understand security, we need to model powers of the adversary. This tutorial: passive adversary</a:t>
            </a:r>
          </a:p>
        </p:txBody>
      </p:sp>
      <p:sp>
        <p:nvSpPr>
          <p:cNvPr id="4" name="Slide Number Placeholder 3"/>
          <p:cNvSpPr>
            <a:spLocks noGrp="1"/>
          </p:cNvSpPr>
          <p:nvPr>
            <p:ph type="sldNum" sz="quarter" idx="10"/>
          </p:nvPr>
        </p:nvSpPr>
        <p:spPr/>
        <p:txBody>
          <a:bodyPr/>
          <a:lstStyle/>
          <a:p>
            <a:fld id="{795A6982-A2B2-4697-A999-13239B9B176E}" type="slidenum">
              <a:rPr lang="en-US" smtClean="0"/>
              <a:t>45</a:t>
            </a:fld>
            <a:endParaRPr lang="en-US"/>
          </a:p>
        </p:txBody>
      </p:sp>
    </p:spTree>
    <p:extLst>
      <p:ext uri="{BB962C8B-B14F-4D97-AF65-F5344CB8AC3E}">
        <p14:creationId xmlns:p14="http://schemas.microsoft.com/office/powerpoint/2010/main" val="3391411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“hides” data, so</a:t>
            </a:r>
            <a:r>
              <a:rPr lang="en-US" baseline="0" dirty="0"/>
              <a:t> traditional query processing does not work in an obvious way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47</a:t>
            </a:fld>
            <a:endParaRPr lang="en-US"/>
          </a:p>
        </p:txBody>
      </p:sp>
    </p:spTree>
    <p:extLst>
      <p:ext uri="{BB962C8B-B14F-4D97-AF65-F5344CB8AC3E}">
        <p14:creationId xmlns:p14="http://schemas.microsoft.com/office/powerpoint/2010/main" val="556107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Decrypt the data-on-the</a:t>
            </a:r>
            <a:r>
              <a:rPr lang="en-US" baseline="0" dirty="0"/>
              <a:t>-fly?</a:t>
            </a:r>
          </a:p>
          <a:p>
            <a:r>
              <a:rPr lang="en-US" baseline="0" dirty="0"/>
              <a:t>Two problems: key is in the cloud</a:t>
            </a:r>
          </a:p>
          <a:p>
            <a:r>
              <a:rPr lang="en-US" baseline="0" dirty="0"/>
              <a:t>Plaintext data is visible at least for sometime</a:t>
            </a:r>
          </a:p>
          <a:p>
            <a:r>
              <a:rPr lang="en-US" baseline="0" dirty="0"/>
              <a:t>Most of the talk: working definition of security == data remains encrypted everywhere including memory at all times</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48</a:t>
            </a:fld>
            <a:endParaRPr lang="en-US"/>
          </a:p>
        </p:txBody>
      </p:sp>
    </p:spTree>
    <p:extLst>
      <p:ext uri="{BB962C8B-B14F-4D97-AF65-F5344CB8AC3E}">
        <p14:creationId xmlns:p14="http://schemas.microsoft.com/office/powerpoint/2010/main" val="560912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49</a:t>
            </a:fld>
            <a:endParaRPr lang="en-US"/>
          </a:p>
        </p:txBody>
      </p:sp>
    </p:spTree>
    <p:extLst>
      <p:ext uri="{BB962C8B-B14F-4D97-AF65-F5344CB8AC3E}">
        <p14:creationId xmlns:p14="http://schemas.microsoft.com/office/powerpoint/2010/main" val="138385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scheme</a:t>
            </a:r>
            <a:r>
              <a:rPr lang="en-US" baseline="0" dirty="0"/>
              <a:t> – encryption function, decryption function. Given a key the encryption function maps input to seemingly random sequence of bytes. Given the key the decryption function, gets back the original input. </a:t>
            </a:r>
          </a:p>
        </p:txBody>
      </p:sp>
      <p:sp>
        <p:nvSpPr>
          <p:cNvPr id="4" name="Slide Number Placeholder 3"/>
          <p:cNvSpPr>
            <a:spLocks noGrp="1"/>
          </p:cNvSpPr>
          <p:nvPr>
            <p:ph type="sldNum" sz="quarter" idx="10"/>
          </p:nvPr>
        </p:nvSpPr>
        <p:spPr/>
        <p:txBody>
          <a:bodyPr/>
          <a:lstStyle/>
          <a:p>
            <a:fld id="{795A6982-A2B2-4697-A999-13239B9B176E}" type="slidenum">
              <a:rPr lang="en-US" smtClean="0"/>
              <a:t>51</a:t>
            </a:fld>
            <a:endParaRPr lang="en-US"/>
          </a:p>
        </p:txBody>
      </p:sp>
    </p:spTree>
    <p:extLst>
      <p:ext uri="{BB962C8B-B14F-4D97-AF65-F5344CB8AC3E}">
        <p14:creationId xmlns:p14="http://schemas.microsoft.com/office/powerpoint/2010/main" val="3965375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Implication:</a:t>
            </a:r>
            <a:r>
              <a:rPr lang="en-US" baseline="0" dirty="0"/>
              <a:t> we cannot even determine if two </a:t>
            </a:r>
            <a:r>
              <a:rPr lang="en-US" baseline="0" dirty="0" err="1"/>
              <a:t>ciphertexts</a:t>
            </a:r>
            <a:r>
              <a:rPr lang="en-US" baseline="0" dirty="0"/>
              <a:t> came from the same plaintext</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53</a:t>
            </a:fld>
            <a:endParaRPr lang="en-US"/>
          </a:p>
        </p:txBody>
      </p:sp>
    </p:spTree>
    <p:extLst>
      <p:ext uri="{BB962C8B-B14F-4D97-AF65-F5344CB8AC3E}">
        <p14:creationId xmlns:p14="http://schemas.microsoft.com/office/powerpoint/2010/main" val="1854910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deterministic encryption? </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55</a:t>
            </a:fld>
            <a:endParaRPr lang="en-US"/>
          </a:p>
        </p:txBody>
      </p:sp>
    </p:spTree>
    <p:extLst>
      <p:ext uri="{BB962C8B-B14F-4D97-AF65-F5344CB8AC3E}">
        <p14:creationId xmlns:p14="http://schemas.microsoft.com/office/powerpoint/2010/main" val="245934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definition</a:t>
            </a:r>
          </a:p>
          <a:p>
            <a:endParaRPr lang="en-US" dirty="0"/>
          </a:p>
          <a:p>
            <a:r>
              <a:rPr lang="en-US" sz="1200" b="0" i="0" kern="1200" dirty="0">
                <a:solidFill>
                  <a:schemeClr val="tx1"/>
                </a:solidFill>
                <a:effectLst/>
                <a:latin typeface="+mn-lt"/>
                <a:ea typeface="+mn-ea"/>
                <a:cs typeface="+mn-cs"/>
              </a:rPr>
              <a:t>Measured service is a term that IT professionals apply to cloud computing. This is a reference to services where </a:t>
            </a:r>
            <a:r>
              <a:rPr lang="en-US" sz="1200" b="0" i="0" u="sng" kern="1200" dirty="0">
                <a:solidFill>
                  <a:schemeClr val="tx1"/>
                </a:solidFill>
                <a:effectLst/>
                <a:latin typeface="+mn-lt"/>
                <a:ea typeface="+mn-ea"/>
                <a:cs typeface="+mn-cs"/>
              </a:rPr>
              <a:t>the cloud</a:t>
            </a:r>
            <a:r>
              <a:rPr lang="en-US" sz="1200" b="0" i="0" kern="1200" dirty="0">
                <a:solidFill>
                  <a:schemeClr val="tx1"/>
                </a:solidFill>
                <a:effectLst/>
                <a:latin typeface="+mn-lt"/>
                <a:ea typeface="+mn-ea"/>
                <a:cs typeface="+mn-cs"/>
              </a:rPr>
              <a:t> provider measures or monitors the provision of services for various reasons, including billing, effective use of resources, or overall predictive planning.</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2491273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Homomorphic encryption: directly compute on encrypted values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Which brings us to the general idea of homomorphic encryption. Homomorphic encryption – special encryption that lets us do some computation directly on encrypted values. The</a:t>
            </a:r>
            <a:r>
              <a:rPr lang="en-US" baseline="0" dirty="0"/>
              <a:t> remaining encryption schemes are all examples of homomorphic encryption schemes.</a:t>
            </a:r>
            <a:endParaRPr lang="en-US"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57</a:t>
            </a:fld>
            <a:endParaRPr lang="en-US"/>
          </a:p>
        </p:txBody>
      </p:sp>
    </p:spTree>
    <p:extLst>
      <p:ext uri="{BB962C8B-B14F-4D97-AF65-F5344CB8AC3E}">
        <p14:creationId xmlns:p14="http://schemas.microsoft.com/office/powerpoint/2010/main" val="1708688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homomorphic encryption schemes and what</a:t>
            </a:r>
            <a:r>
              <a:rPr lang="en-US" baseline="0" dirty="0"/>
              <a:t> can be computed using them.</a:t>
            </a:r>
          </a:p>
          <a:p>
            <a:r>
              <a:rPr lang="en-US" baseline="0" dirty="0"/>
              <a:t>Non-deterministic encryption -&gt; no computation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58</a:t>
            </a:fld>
            <a:endParaRPr lang="en-US"/>
          </a:p>
        </p:txBody>
      </p:sp>
    </p:spTree>
    <p:extLst>
      <p:ext uri="{BB962C8B-B14F-4D97-AF65-F5344CB8AC3E}">
        <p14:creationId xmlns:p14="http://schemas.microsoft.com/office/powerpoint/2010/main" val="4087956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59</a:t>
            </a:fld>
            <a:endParaRPr lang="en-US"/>
          </a:p>
        </p:txBody>
      </p:sp>
    </p:spTree>
    <p:extLst>
      <p:ext uri="{BB962C8B-B14F-4D97-AF65-F5344CB8AC3E}">
        <p14:creationId xmlns:p14="http://schemas.microsoft.com/office/powerpoint/2010/main" val="2255500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60</a:t>
            </a:fld>
            <a:endParaRPr lang="en-US"/>
          </a:p>
        </p:txBody>
      </p:sp>
    </p:spTree>
    <p:extLst>
      <p:ext uri="{BB962C8B-B14F-4D97-AF65-F5344CB8AC3E}">
        <p14:creationId xmlns:p14="http://schemas.microsoft.com/office/powerpoint/2010/main" val="3619203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 CryptDB which uses P.H.E</a:t>
            </a:r>
            <a:r>
              <a:rPr lang="en-US" baseline="0" dirty="0"/>
              <a:t> – we highlight certain aspects relevant to query processing, for a more detailed discussion refer to [PRZ+11].</a:t>
            </a:r>
          </a:p>
          <a:p>
            <a:endParaRPr lang="en-US" baseline="0" dirty="0"/>
          </a:p>
          <a:p>
            <a:r>
              <a:rPr lang="en-US" baseline="0" dirty="0"/>
              <a:t>UDF- user defined </a:t>
            </a:r>
            <a:r>
              <a:rPr lang="en-US" baseline="0" dirty="0" err="1"/>
              <a:t>funcions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63</a:t>
            </a:fld>
            <a:endParaRPr lang="en-US"/>
          </a:p>
        </p:txBody>
      </p:sp>
    </p:spTree>
    <p:extLst>
      <p:ext uri="{BB962C8B-B14F-4D97-AF65-F5344CB8AC3E}">
        <p14:creationId xmlns:p14="http://schemas.microsoft.com/office/powerpoint/2010/main" val="2493360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queries issued by the client and corresponding query fragments</a:t>
            </a:r>
            <a:r>
              <a:rPr lang="en-US" baseline="0" dirty="0"/>
              <a:t> at the DBMS and the web-proxy.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64</a:t>
            </a:fld>
            <a:endParaRPr lang="en-US"/>
          </a:p>
        </p:txBody>
      </p:sp>
    </p:spTree>
    <p:extLst>
      <p:ext uri="{BB962C8B-B14F-4D97-AF65-F5344CB8AC3E}">
        <p14:creationId xmlns:p14="http://schemas.microsoft.com/office/powerpoint/2010/main" val="699699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P.H.E schemes like </a:t>
            </a:r>
            <a:r>
              <a:rPr lang="en-US" dirty="0" err="1"/>
              <a:t>paillier</a:t>
            </a:r>
            <a:r>
              <a:rPr lang="en-US" baseline="0" dirty="0"/>
              <a:t> have significant storage overheads, there is recent work [GZ07] that aims to optimize this overhead. However, such schemes are for static databases and do not work for updates.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65</a:t>
            </a:fld>
            <a:endParaRPr lang="en-US"/>
          </a:p>
        </p:txBody>
      </p:sp>
    </p:spTree>
    <p:extLst>
      <p:ext uri="{BB962C8B-B14F-4D97-AF65-F5344CB8AC3E}">
        <p14:creationId xmlns:p14="http://schemas.microsoft.com/office/powerpoint/2010/main" val="1706452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66</a:t>
            </a:fld>
            <a:endParaRPr lang="en-US"/>
          </a:p>
        </p:txBody>
      </p:sp>
    </p:spTree>
    <p:extLst>
      <p:ext uri="{BB962C8B-B14F-4D97-AF65-F5344CB8AC3E}">
        <p14:creationId xmlns:p14="http://schemas.microsoft.com/office/powerpoint/2010/main" val="2756030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Drawbacks of the client: Low b/w and high latency</a:t>
            </a:r>
          </a:p>
          <a:p>
            <a:r>
              <a:rPr lang="en-US" sz="1050" dirty="0"/>
              <a:t>Idea:</a:t>
            </a:r>
            <a:r>
              <a:rPr lang="en-US" sz="1050" baseline="0" dirty="0"/>
              <a:t> </a:t>
            </a:r>
            <a:r>
              <a:rPr lang="en-US" sz="1050" dirty="0"/>
              <a:t>Fix the limitations if we can locate the trusted module in the cloud servers. [NEXT slide]</a:t>
            </a:r>
          </a:p>
        </p:txBody>
      </p:sp>
      <p:sp>
        <p:nvSpPr>
          <p:cNvPr id="4" name="Slide Number Placeholder 3"/>
          <p:cNvSpPr>
            <a:spLocks noGrp="1"/>
          </p:cNvSpPr>
          <p:nvPr>
            <p:ph type="sldNum" sz="quarter" idx="10"/>
          </p:nvPr>
        </p:nvSpPr>
        <p:spPr/>
        <p:txBody>
          <a:bodyPr/>
          <a:lstStyle/>
          <a:p>
            <a:fld id="{795A6982-A2B2-4697-A999-13239B9B176E}" type="slidenum">
              <a:rPr lang="en-US" smtClean="0"/>
              <a:t>67</a:t>
            </a:fld>
            <a:endParaRPr lang="en-US"/>
          </a:p>
        </p:txBody>
      </p:sp>
    </p:spTree>
    <p:extLst>
      <p:ext uri="{BB962C8B-B14F-4D97-AF65-F5344CB8AC3E}">
        <p14:creationId xmlns:p14="http://schemas.microsoft.com/office/powerpoint/2010/main" val="925254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need to architect a database system for QPED</a:t>
            </a:r>
            <a:r>
              <a:rPr lang="en-US" sz="1050" baseline="0" dirty="0"/>
              <a:t> using a trusted module. </a:t>
            </a:r>
            <a:endParaRPr lang="en-US" sz="1050" dirty="0"/>
          </a:p>
          <a:p>
            <a:pPr marL="228600" indent="-228600">
              <a:buAutoNum type="arabicParenR"/>
            </a:pPr>
            <a:r>
              <a:rPr lang="en-US" sz="1050" dirty="0"/>
              <a:t>What is a trusted module and how we can secure it from an adversary.</a:t>
            </a:r>
          </a:p>
          <a:p>
            <a:pPr marL="228600" indent="-228600">
              <a:buAutoNum type="arabicParenR"/>
            </a:pPr>
            <a:r>
              <a:rPr lang="en-US" sz="1050" dirty="0"/>
              <a:t>How</a:t>
            </a:r>
            <a:r>
              <a:rPr lang="en-US" sz="1050" baseline="0" dirty="0"/>
              <a:t> to use the trusted module for query processing.</a:t>
            </a:r>
          </a:p>
          <a:p>
            <a:pPr marL="0" indent="0">
              <a:buNone/>
            </a:pPr>
            <a:r>
              <a:rPr lang="en-US" sz="1050" baseline="0" dirty="0"/>
              <a:t>Start off with (1)</a:t>
            </a:r>
          </a:p>
          <a:p>
            <a:pPr marL="0" indent="0">
              <a:buNone/>
            </a:pPr>
            <a:r>
              <a:rPr lang="en-US" sz="1050" baseline="0" dirty="0"/>
              <a:t>Recall adversary: </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68</a:t>
            </a:fld>
            <a:endParaRPr lang="en-US"/>
          </a:p>
        </p:txBody>
      </p:sp>
    </p:spTree>
    <p:extLst>
      <p:ext uri="{BB962C8B-B14F-4D97-AF65-F5344CB8AC3E}">
        <p14:creationId xmlns:p14="http://schemas.microsoft.com/office/powerpoint/2010/main" val="40161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Many sectors including healthcare, government, finance, retail and automobile  use the cloud for file sharing, web, mobile, HPC, CRM, ERP, data storage, analytics etc.</a:t>
            </a:r>
          </a:p>
          <a:p>
            <a:endParaRPr lang="en-US" alt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en-US" dirty="0"/>
              <a:t>Lot of sensitive information stored, processed and transferred on the cloud</a:t>
            </a:r>
          </a:p>
          <a:p>
            <a:endParaRPr lang="en-US" altLang="en-US" dirty="0"/>
          </a:p>
          <a:p>
            <a:r>
              <a:rPr lang="en-US" altLang="en-US" dirty="0"/>
              <a:t>Educational</a:t>
            </a:r>
            <a:r>
              <a:rPr lang="en-US" altLang="en-US" baseline="0" dirty="0"/>
              <a:t> records, IRB</a:t>
            </a:r>
          </a:p>
          <a:p>
            <a:r>
              <a:rPr lang="en-US" altLang="en-US" baseline="0" dirty="0"/>
              <a:t>IP, Health</a:t>
            </a:r>
          </a:p>
          <a:p>
            <a:r>
              <a:rPr lang="en-US" altLang="en-US" baseline="0" dirty="0"/>
              <a:t>Finance</a:t>
            </a:r>
          </a:p>
          <a:p>
            <a:r>
              <a:rPr lang="en-US" altLang="en-US" baseline="0" dirty="0"/>
              <a:t>Government</a:t>
            </a:r>
          </a:p>
          <a:p>
            <a:r>
              <a:rPr lang="en-US" altLang="en-US" baseline="0" dirty="0"/>
              <a:t>Games, Entertainment etc.</a:t>
            </a:r>
          </a:p>
          <a:p>
            <a:endParaRPr lang="en-US" alt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1490750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specially</a:t>
            </a:r>
            <a:r>
              <a:rPr lang="en-US" baseline="0" dirty="0"/>
              <a:t> designed secure hardware has a long history of use for security</a:t>
            </a:r>
            <a:endParaRPr lang="en-US" dirty="0"/>
          </a:p>
          <a:p>
            <a:r>
              <a:rPr lang="en-US" dirty="0"/>
              <a:t>Secure</a:t>
            </a:r>
            <a:r>
              <a:rPr lang="en-US" baseline="0" dirty="0"/>
              <a:t> co-processors are used in ATMs, smart cards</a:t>
            </a:r>
          </a:p>
          <a:p>
            <a:r>
              <a:rPr lang="en-US" baseline="0" dirty="0"/>
              <a:t>Hardware security modules are tamper proof hardware supporting some crypto functions and are already available in some cloud providers for encryption key management</a:t>
            </a:r>
          </a:p>
          <a:p>
            <a:r>
              <a:rPr lang="en-US" baseline="0" dirty="0"/>
              <a:t>FPGAs are widely used by the military for securing control and information systems</a:t>
            </a:r>
          </a:p>
          <a:p>
            <a:r>
              <a:rPr lang="en-US" baseline="0" dirty="0"/>
              <a:t>TPM chips present in most laptops is another example</a:t>
            </a:r>
          </a:p>
        </p:txBody>
      </p:sp>
      <p:sp>
        <p:nvSpPr>
          <p:cNvPr id="4" name="Slide Number Placeholder 3"/>
          <p:cNvSpPr>
            <a:spLocks noGrp="1"/>
          </p:cNvSpPr>
          <p:nvPr>
            <p:ph type="sldNum" sz="quarter" idx="10"/>
          </p:nvPr>
        </p:nvSpPr>
        <p:spPr/>
        <p:txBody>
          <a:bodyPr/>
          <a:lstStyle/>
          <a:p>
            <a:fld id="{795A6982-A2B2-4697-A999-13239B9B176E}" type="slidenum">
              <a:rPr lang="en-US" smtClean="0"/>
              <a:t>70</a:t>
            </a:fld>
            <a:endParaRPr lang="en-US"/>
          </a:p>
        </p:txBody>
      </p:sp>
    </p:spTree>
    <p:extLst>
      <p:ext uri="{BB962C8B-B14F-4D97-AF65-F5344CB8AC3E}">
        <p14:creationId xmlns:p14="http://schemas.microsoft.com/office/powerpoint/2010/main" val="2110313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how query processing works consider the query:</a:t>
            </a:r>
          </a:p>
          <a:p>
            <a:r>
              <a:rPr lang="en-US" baseline="0" dirty="0"/>
              <a:t>Columns in red are sensitive, columns in green are not – can be kept in plaintext</a:t>
            </a:r>
          </a:p>
          <a:p>
            <a:endParaRPr lang="en-US" dirty="0"/>
          </a:p>
        </p:txBody>
      </p:sp>
      <p:sp>
        <p:nvSpPr>
          <p:cNvPr id="4" name="Slide Number Placeholder 3"/>
          <p:cNvSpPr>
            <a:spLocks noGrp="1"/>
          </p:cNvSpPr>
          <p:nvPr>
            <p:ph type="sldNum" sz="quarter" idx="10"/>
          </p:nvPr>
        </p:nvSpPr>
        <p:spPr/>
        <p:txBody>
          <a:bodyPr/>
          <a:lstStyle/>
          <a:p>
            <a:fld id="{83EF54DB-82B9-46DC-BC72-CD12CEE09021}" type="slidenum">
              <a:rPr lang="en-US" smtClean="0"/>
              <a:t>71</a:t>
            </a:fld>
            <a:endParaRPr lang="en-US"/>
          </a:p>
        </p:txBody>
      </p:sp>
    </p:spTree>
    <p:extLst>
      <p:ext uri="{BB962C8B-B14F-4D97-AF65-F5344CB8AC3E}">
        <p14:creationId xmlns:p14="http://schemas.microsoft.com/office/powerpoint/2010/main" val="1321673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72</a:t>
            </a:fld>
            <a:endParaRPr lang="zh-CN" altLang="en-US"/>
          </a:p>
        </p:txBody>
      </p:sp>
    </p:spTree>
    <p:extLst>
      <p:ext uri="{BB962C8B-B14F-4D97-AF65-F5344CB8AC3E}">
        <p14:creationId xmlns:p14="http://schemas.microsoft.com/office/powerpoint/2010/main" val="2813059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73</a:t>
            </a:fld>
            <a:endParaRPr lang="zh-CN" altLang="en-US"/>
          </a:p>
        </p:txBody>
      </p:sp>
    </p:spTree>
    <p:extLst>
      <p:ext uri="{BB962C8B-B14F-4D97-AF65-F5344CB8AC3E}">
        <p14:creationId xmlns:p14="http://schemas.microsoft.com/office/powerpoint/2010/main" val="3688588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74</a:t>
            </a:fld>
            <a:endParaRPr lang="zh-CN" altLang="en-US"/>
          </a:p>
        </p:txBody>
      </p:sp>
    </p:spTree>
    <p:extLst>
      <p:ext uri="{BB962C8B-B14F-4D97-AF65-F5344CB8AC3E}">
        <p14:creationId xmlns:p14="http://schemas.microsoft.com/office/powerpoint/2010/main" val="3181750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4" indent="-228594" defTabSz="914400">
              <a:spcBef>
                <a:spcPts val="400"/>
              </a:spcBef>
              <a:buClr>
                <a:schemeClr val="tx2"/>
              </a:buClr>
              <a:buFont typeface="Wingdings" charset="2"/>
              <a:buChar char="§"/>
            </a:pPr>
            <a:r>
              <a:rPr lang="en-US" sz="1600" b="1" dirty="0"/>
              <a:t>Protects against </a:t>
            </a:r>
            <a:r>
              <a:rPr lang="en-US" sz="1600" dirty="0">
                <a:solidFill>
                  <a:schemeClr val="tx2"/>
                </a:solidFill>
              </a:rPr>
              <a:t>SW attacks even if OS/drivers/ BIOS/VMM/SMM are compromised</a:t>
            </a:r>
          </a:p>
          <a:p>
            <a:pPr marL="529113" lvl="1" indent="-228594" defTabSz="914400">
              <a:spcBef>
                <a:spcPts val="400"/>
              </a:spcBef>
            </a:pPr>
            <a:r>
              <a:rPr lang="en-US" sz="1333" dirty="0">
                <a:solidFill>
                  <a:schemeClr val="accent3"/>
                </a:solidFill>
              </a:rPr>
              <a:t>Smallest possible Trusted Compute Block (TCB)</a:t>
            </a:r>
          </a:p>
          <a:p>
            <a:pPr marL="228594" indent="-228594" defTabSz="914400">
              <a:spcBef>
                <a:spcPts val="400"/>
              </a:spcBef>
              <a:buClr>
                <a:schemeClr val="tx2"/>
              </a:buClr>
              <a:buFont typeface="Wingdings" charset="2"/>
              <a:buChar char="§"/>
            </a:pPr>
            <a:r>
              <a:rPr lang="en-US" sz="1600" b="1" dirty="0"/>
              <a:t>Secrets </a:t>
            </a:r>
            <a:r>
              <a:rPr lang="en-US" sz="1600" dirty="0">
                <a:solidFill>
                  <a:schemeClr val="tx2"/>
                </a:solidFill>
              </a:rPr>
              <a:t>(data/keys/et al) remain protected even when attacker has full control of platform</a:t>
            </a:r>
          </a:p>
          <a:p>
            <a:pPr marL="529113" lvl="1" indent="-228594" defTabSz="914400">
              <a:spcBef>
                <a:spcPts val="400"/>
              </a:spcBef>
            </a:pPr>
            <a:r>
              <a:rPr lang="en-US" sz="1333" dirty="0">
                <a:solidFill>
                  <a:schemeClr val="accent3"/>
                </a:solidFill>
              </a:rPr>
              <a:t>Other technologies allow some privileged SW in their boundary</a:t>
            </a:r>
          </a:p>
          <a:p>
            <a:pPr marL="228594" indent="-228594" defTabSz="914400">
              <a:spcBef>
                <a:spcPts val="400"/>
              </a:spcBef>
              <a:buClr>
                <a:schemeClr val="tx2"/>
              </a:buClr>
              <a:buFont typeface="Wingdings" charset="2"/>
              <a:buChar char="§"/>
            </a:pPr>
            <a:r>
              <a:rPr lang="en-US" sz="1600" b="1" dirty="0"/>
              <a:t>Prevents</a:t>
            </a:r>
            <a:r>
              <a:rPr lang="en-US" sz="1600" dirty="0">
                <a:solidFill>
                  <a:schemeClr val="tx2"/>
                </a:solidFill>
              </a:rPr>
              <a:t> attacks like memory bus snooping, memory tampering,  and “cold boot” attacks against memory contents in RAM</a:t>
            </a:r>
          </a:p>
          <a:p>
            <a:pPr marL="529113" lvl="1" indent="-228594" defTabSz="914400">
              <a:spcBef>
                <a:spcPts val="400"/>
              </a:spcBef>
            </a:pPr>
            <a:r>
              <a:rPr lang="en-US" sz="1333" dirty="0">
                <a:solidFill>
                  <a:schemeClr val="accent3"/>
                </a:solidFill>
              </a:rPr>
              <a:t>Protection for hard-to-protect or unprotected spaces </a:t>
            </a:r>
          </a:p>
          <a:p>
            <a:pPr marL="228594" indent="-228594" defTabSz="914400">
              <a:spcBef>
                <a:spcPts val="400"/>
              </a:spcBef>
              <a:buFont typeface="Wingdings" charset="2"/>
              <a:buChar char="§"/>
            </a:pPr>
            <a:r>
              <a:rPr lang="en-US" sz="1600" dirty="0">
                <a:solidFill>
                  <a:schemeClr val="tx2"/>
                </a:solidFill>
              </a:rPr>
              <a:t>Provides </a:t>
            </a:r>
            <a:r>
              <a:rPr lang="en-US" sz="1600" b="1" dirty="0"/>
              <a:t>hardware-based attestation</a:t>
            </a:r>
            <a:r>
              <a:rPr lang="en-US" sz="1600" dirty="0">
                <a:solidFill>
                  <a:schemeClr val="tx2"/>
                </a:solidFill>
              </a:rPr>
              <a:t> capabilities to measure and verify valid code and data signatures</a:t>
            </a:r>
          </a:p>
          <a:p>
            <a:pPr marL="529113" lvl="1" indent="-228594" defTabSz="914400">
              <a:spcBef>
                <a:spcPts val="400"/>
              </a:spcBef>
            </a:pPr>
            <a:r>
              <a:rPr lang="en-US" sz="1333" dirty="0">
                <a:solidFill>
                  <a:schemeClr val="accent3"/>
                </a:solidFill>
              </a:rPr>
              <a:t>Increases transparency and accountability</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75</a:t>
            </a:fld>
            <a:endParaRPr lang="en-US" dirty="0"/>
          </a:p>
        </p:txBody>
      </p:sp>
    </p:spTree>
    <p:extLst>
      <p:ext uri="{BB962C8B-B14F-4D97-AF65-F5344CB8AC3E}">
        <p14:creationId xmlns:p14="http://schemas.microsoft.com/office/powerpoint/2010/main" val="24956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SaaS apps.</a:t>
            </a:r>
          </a:p>
          <a:p>
            <a:r>
              <a:rPr lang="en-US" dirty="0"/>
              <a:t>Billing, CRM, ERP:</a:t>
            </a:r>
            <a:r>
              <a:rPr lang="en-US" baseline="0" dirty="0"/>
              <a:t> potentially sensitive corporate data</a:t>
            </a:r>
          </a:p>
          <a:p>
            <a:r>
              <a:rPr lang="en-US" baseline="0" dirty="0"/>
              <a:t>Health, Personal Data: potentially sensitive personal data</a:t>
            </a:r>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635331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SaaS apps.</a:t>
            </a:r>
          </a:p>
          <a:p>
            <a:r>
              <a:rPr lang="en-US" dirty="0"/>
              <a:t>Billing, CRM, ERP:</a:t>
            </a:r>
            <a:r>
              <a:rPr lang="en-US" baseline="0" dirty="0"/>
              <a:t> potentially sensitive corporate data</a:t>
            </a:r>
          </a:p>
          <a:p>
            <a:r>
              <a:rPr lang="en-US" baseline="0" dirty="0"/>
              <a:t>Health, Personal Data: potentially sensitive personal data</a:t>
            </a:r>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11</a:t>
            </a:fld>
            <a:endParaRPr lang="en-US" dirty="0"/>
          </a:p>
        </p:txBody>
      </p:sp>
    </p:spTree>
    <p:extLst>
      <p:ext uri="{BB962C8B-B14F-4D97-AF65-F5344CB8AC3E}">
        <p14:creationId xmlns:p14="http://schemas.microsoft.com/office/powerpoint/2010/main" val="2524647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12</a:t>
            </a:fld>
            <a:endParaRPr lang="en-US" dirty="0"/>
          </a:p>
        </p:txBody>
      </p:sp>
    </p:spTree>
    <p:extLst>
      <p:ext uri="{BB962C8B-B14F-4D97-AF65-F5344CB8AC3E}">
        <p14:creationId xmlns:p14="http://schemas.microsoft.com/office/powerpoint/2010/main" val="361056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Deployment methods for a cloud:</a:t>
            </a:r>
          </a:p>
          <a:p>
            <a:pPr lvl="1"/>
            <a:r>
              <a:rPr lang="en-US" altLang="en-US" dirty="0"/>
              <a:t>Public - accessible to anyone</a:t>
            </a:r>
          </a:p>
          <a:p>
            <a:pPr lvl="1"/>
            <a:r>
              <a:rPr lang="en-US" altLang="en-US" dirty="0"/>
              <a:t>Private - can be accessed only by people who have the necessary credentials</a:t>
            </a:r>
          </a:p>
          <a:p>
            <a:pPr lvl="1"/>
            <a:r>
              <a:rPr lang="en-US" altLang="en-US" dirty="0"/>
              <a:t>Community - a way to bring people together for a specific purpose</a:t>
            </a:r>
          </a:p>
          <a:p>
            <a:pPr lvl="1"/>
            <a:r>
              <a:rPr lang="en-US" altLang="en-US" dirty="0"/>
              <a:t>Hybrid - enables a company to keep some information private and designate other files as public or community information</a:t>
            </a:r>
          </a:p>
          <a:p>
            <a:endParaRPr lang="en-US" dirty="0"/>
          </a:p>
          <a:p>
            <a:r>
              <a:rPr lang="en-US" sz="1200" b="1" i="0" kern="1200" dirty="0">
                <a:solidFill>
                  <a:schemeClr val="tx1"/>
                </a:solidFill>
                <a:effectLst/>
                <a:latin typeface="+mn-lt"/>
                <a:ea typeface="+mn-ea"/>
                <a:cs typeface="+mn-cs"/>
              </a:rPr>
              <a:t>What is a public cloud?</a:t>
            </a:r>
          </a:p>
          <a:p>
            <a:r>
              <a:rPr lang="en-US" sz="1200" b="0" i="0" kern="1200" dirty="0">
                <a:solidFill>
                  <a:schemeClr val="tx1"/>
                </a:solidFill>
                <a:effectLst/>
                <a:latin typeface="+mn-lt"/>
                <a:ea typeface="+mn-ea"/>
                <a:cs typeface="+mn-cs"/>
              </a:rPr>
              <a:t>Public clouds are the most common way of deploying cloud computing. The cloud resources (like servers and storage) are owned and operated by a third-party </a:t>
            </a:r>
            <a:r>
              <a:rPr lang="en-US" sz="1200" b="0" i="0" u="none" strike="noStrike" kern="1200" dirty="0">
                <a:solidFill>
                  <a:schemeClr val="tx1"/>
                </a:solidFill>
                <a:effectLst/>
                <a:latin typeface="+mn-lt"/>
                <a:ea typeface="+mn-ea"/>
                <a:cs typeface="+mn-cs"/>
                <a:hlinkClick r:id="rId3"/>
              </a:rPr>
              <a:t>cloud service provider</a:t>
            </a:r>
            <a:r>
              <a:rPr lang="en-US" sz="1200" b="0" i="0" kern="1200" dirty="0">
                <a:solidFill>
                  <a:schemeClr val="tx1"/>
                </a:solidFill>
                <a:effectLst/>
                <a:latin typeface="+mn-lt"/>
                <a:ea typeface="+mn-ea"/>
                <a:cs typeface="+mn-cs"/>
              </a:rPr>
              <a:t> and delivered over the Internet. </a:t>
            </a:r>
            <a:r>
              <a:rPr lang="en-US" sz="1200" b="0" i="0" u="none" strike="noStrike" kern="1200" dirty="0">
                <a:solidFill>
                  <a:schemeClr val="tx1"/>
                </a:solidFill>
                <a:effectLst/>
                <a:latin typeface="+mn-lt"/>
                <a:ea typeface="+mn-ea"/>
                <a:cs typeface="+mn-cs"/>
                <a:hlinkClick r:id="rId4"/>
              </a:rPr>
              <a:t>Microsoft Azure</a:t>
            </a:r>
            <a:r>
              <a:rPr lang="en-US" sz="1200" b="0" i="0" kern="1200" dirty="0">
                <a:solidFill>
                  <a:schemeClr val="tx1"/>
                </a:solidFill>
                <a:effectLst/>
                <a:latin typeface="+mn-lt"/>
                <a:ea typeface="+mn-ea"/>
                <a:cs typeface="+mn-cs"/>
              </a:rPr>
              <a:t> is an example of a public cloud. With a public cloud, all hardware, software, and other supporting infrastructure is owned and managed by the cloud provider. In a public cloud, you share the same hardware, storage, and network devices with other organizations or cloud “tenants.” You access services and manage your account using a web browser. Public cloud deployments are frequently used to provide web-based email, online office applications, storage, and testing and development environments.</a:t>
            </a:r>
          </a:p>
          <a:p>
            <a:endParaRPr lang="en-US" dirty="0"/>
          </a:p>
          <a:p>
            <a:r>
              <a:rPr lang="en-US" sz="1200" b="1" i="0" kern="1200" dirty="0">
                <a:solidFill>
                  <a:schemeClr val="tx1"/>
                </a:solidFill>
                <a:effectLst/>
                <a:latin typeface="+mn-lt"/>
                <a:ea typeface="+mn-ea"/>
                <a:cs typeface="+mn-cs"/>
              </a:rPr>
              <a:t>What is a private cloud?</a:t>
            </a:r>
          </a:p>
          <a:p>
            <a:r>
              <a:rPr lang="en-US" sz="1200" b="0" i="0" kern="1200" dirty="0">
                <a:solidFill>
                  <a:schemeClr val="tx1"/>
                </a:solidFill>
                <a:effectLst/>
                <a:latin typeface="+mn-lt"/>
                <a:ea typeface="+mn-ea"/>
                <a:cs typeface="+mn-cs"/>
              </a:rPr>
              <a:t>A private cloud consists of computing resources used exclusively by one business or organization. The private cloud can be physically located at your organization’s on-site datacenter, or it can be hosted by a third-party service provider. But in a private cloud, the services and infrastructure are always maintained on a private network and the hardware and software are dedicated solely to your organization. In this way, a private cloud can make it easier for an organization to customize its resources to meet specific IT requirements. Private clouds are often used by government agencies, financial institutions, any other mid- to large-size organizations with business-critical operations seeking enhanced control over their environment.</a:t>
            </a:r>
          </a:p>
          <a:p>
            <a:endParaRPr lang="en-US" dirty="0"/>
          </a:p>
          <a:p>
            <a:r>
              <a:rPr lang="en-US" dirty="0"/>
              <a:t>https://</a:t>
            </a:r>
            <a:r>
              <a:rPr lang="en-US" dirty="0" err="1"/>
              <a:t>azure.microsoft.com</a:t>
            </a:r>
            <a:r>
              <a:rPr lang="en-US" dirty="0"/>
              <a:t>/</a:t>
            </a:r>
            <a:r>
              <a:rPr lang="en-US" dirty="0" err="1"/>
              <a:t>en</a:t>
            </a:r>
            <a:r>
              <a:rPr lang="en-US" dirty="0"/>
              <a:t>-us/overview/what-are-private-public-hybrid-clouds/</a:t>
            </a:r>
          </a:p>
          <a:p>
            <a:endParaRPr lang="en-US" dirty="0"/>
          </a:p>
          <a:p>
            <a:endParaRPr lang="en-US" dirty="0"/>
          </a:p>
          <a:p>
            <a:pPr eaLnBrk="1" hangingPunct="1"/>
            <a:r>
              <a:rPr lang="en-US" altLang="en-US" sz="1400" dirty="0">
                <a:latin typeface="Times New Roman" panose="02020603050405020304" pitchFamily="18" charset="0"/>
                <a:cs typeface="Times New Roman" panose="02020603050405020304" pitchFamily="18" charset="0"/>
              </a:rPr>
              <a:t>Private cloud</a:t>
            </a:r>
          </a:p>
          <a:p>
            <a:pPr eaLnBrk="1" hangingPunct="1">
              <a:buFontTx/>
              <a:buNone/>
            </a:pPr>
            <a:r>
              <a:rPr lang="en-US" altLang="en-US" sz="1200" dirty="0">
                <a:latin typeface="Times New Roman" panose="02020603050405020304" pitchFamily="18" charset="0"/>
                <a:cs typeface="Times New Roman" panose="02020603050405020304" pitchFamily="18" charset="0"/>
              </a:rPr>
              <a:t>                     --The cloud is managed by an organization and serve it solely.</a:t>
            </a:r>
          </a:p>
          <a:p>
            <a:pPr eaLnBrk="1" hangingPunct="1"/>
            <a:r>
              <a:rPr lang="en-US" altLang="en-US" sz="1400" dirty="0">
                <a:latin typeface="Times New Roman" panose="02020603050405020304" pitchFamily="18" charset="0"/>
                <a:cs typeface="Times New Roman" panose="02020603050405020304" pitchFamily="18" charset="0"/>
              </a:rPr>
              <a:t>Public cloud</a:t>
            </a:r>
          </a:p>
          <a:p>
            <a:pPr>
              <a:buFontTx/>
              <a:buNone/>
            </a:pPr>
            <a:r>
              <a:rPr lang="en-US" altLang="en-US"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infrastructure is owned and managed by a large Cloud Service Provider (CSP).</a:t>
            </a:r>
          </a:p>
          <a:p>
            <a:pPr eaLnBrk="1" hangingPunct="1"/>
            <a:r>
              <a:rPr lang="en-US" altLang="en-US" sz="1400" dirty="0">
                <a:latin typeface="Times New Roman" panose="02020603050405020304" pitchFamily="18" charset="0"/>
                <a:cs typeface="Times New Roman" panose="02020603050405020304" pitchFamily="18" charset="0"/>
              </a:rPr>
              <a:t>Community cloud</a:t>
            </a:r>
          </a:p>
          <a:p>
            <a:pPr>
              <a:buFontTx/>
              <a:buNone/>
            </a:pPr>
            <a:r>
              <a:rPr lang="en-US" altLang="en-US" sz="1400"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is managed by several organizations and supports a specific community that has the same interest.</a:t>
            </a:r>
          </a:p>
          <a:p>
            <a:pPr eaLnBrk="1" hangingPunct="1"/>
            <a:r>
              <a:rPr lang="en-US" altLang="en-US" sz="1400" dirty="0">
                <a:latin typeface="Times New Roman" panose="02020603050405020304" pitchFamily="18" charset="0"/>
                <a:cs typeface="Times New Roman" panose="02020603050405020304" pitchFamily="18" charset="0"/>
              </a:rPr>
              <a:t>Hybrid cloud</a:t>
            </a:r>
          </a:p>
          <a:p>
            <a:pPr eaLnBrk="1" hangingPunct="1">
              <a:buFontTx/>
              <a:buNone/>
            </a:pPr>
            <a:r>
              <a:rPr lang="en-US" altLang="en-US" sz="1400" dirty="0">
                <a:latin typeface="Times New Roman" panose="02020603050405020304" pitchFamily="18" charset="0"/>
                <a:cs typeface="Times New Roman" panose="02020603050405020304" pitchFamily="18" charset="0"/>
              </a:rPr>
              <a:t>                   -- </a:t>
            </a:r>
            <a:r>
              <a:rPr lang="en-US" altLang="en-US" sz="1200" dirty="0">
                <a:latin typeface="Times New Roman" panose="02020603050405020304" pitchFamily="18" charset="0"/>
                <a:cs typeface="Times New Roman" panose="02020603050405020304" pitchFamily="18" charset="0"/>
              </a:rPr>
              <a:t>The cloud infrastructure is composed of two or more of the above models           </a:t>
            </a:r>
          </a:p>
          <a:p>
            <a:pPr eaLnBrk="1" hangingPunct="1">
              <a:buFontTx/>
              <a:buNone/>
            </a:pPr>
            <a:r>
              <a:rPr lang="en-US" altLang="en-US" dirty="0"/>
              <a:t>             </a:t>
            </a:r>
          </a:p>
          <a:p>
            <a:endParaRPr lang="en-US" dirty="0"/>
          </a:p>
          <a:p>
            <a:endParaRPr lang="en-US" dirty="0"/>
          </a:p>
          <a:p>
            <a:endParaRPr lang="en-US" dirty="0"/>
          </a:p>
          <a:p>
            <a:r>
              <a:rPr lang="en-US" dirty="0"/>
              <a:t> </a:t>
            </a:r>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15</a:t>
            </a:fld>
            <a:endParaRPr lang="en-US" dirty="0"/>
          </a:p>
        </p:txBody>
      </p:sp>
    </p:spTree>
    <p:extLst>
      <p:ext uri="{BB962C8B-B14F-4D97-AF65-F5344CB8AC3E}">
        <p14:creationId xmlns:p14="http://schemas.microsoft.com/office/powerpoint/2010/main" val="1301343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http://onsaas.net/2008/06/03/defining-saas-paas-iaas-etc/</a:t>
            </a:r>
          </a:p>
        </p:txBody>
      </p:sp>
      <p:sp>
        <p:nvSpPr>
          <p:cNvPr id="4" name="Slide Number Placeholder 3"/>
          <p:cNvSpPr>
            <a:spLocks noGrp="1"/>
          </p:cNvSpPr>
          <p:nvPr>
            <p:ph type="sldNum" sz="quarter" idx="10"/>
          </p:nvPr>
        </p:nvSpPr>
        <p:spPr/>
        <p:txBody>
          <a:bodyPr/>
          <a:lstStyle/>
          <a:p>
            <a:fld id="{696740AE-4D63-4B71-AF2B-F484D0ADDFE5}" type="slidenum">
              <a:rPr lang="en-US" smtClean="0"/>
              <a:t>16</a:t>
            </a:fld>
            <a:endParaRPr lang="en-US"/>
          </a:p>
        </p:txBody>
      </p:sp>
    </p:spTree>
    <p:extLst>
      <p:ext uri="{BB962C8B-B14F-4D97-AF65-F5344CB8AC3E}">
        <p14:creationId xmlns:p14="http://schemas.microsoft.com/office/powerpoint/2010/main" val="3830386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Cloud Security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Cloud Security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Cloud Security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Cloud Security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Cloud Security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loudtaxonomy.opencrowd.com/taxonomy/"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cloudtaxonomy.opencrowd.com/taxonomy/"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File:Cloud_computing_types.sv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3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7.png"/><Relationship Id="rId5" Type="http://schemas.openxmlformats.org/officeDocument/2006/relationships/image" Target="../media/image64.pn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9.jpeg"/><Relationship Id="rId5" Type="http://schemas.openxmlformats.org/officeDocument/2006/relationships/image" Target="../media/image64.png"/><Relationship Id="rId10"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120.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6.xml"/><Relationship Id="rId5" Type="http://schemas.openxmlformats.org/officeDocument/2006/relationships/hyperlink" Target="http://en.wikipedia.org/wiki/Block_cipher_modes_of_operation" TargetMode="External"/><Relationship Id="rId4" Type="http://schemas.openxmlformats.org/officeDocument/2006/relationships/image" Target="../media/image73.jp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540.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9.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6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css.csail.mit.edu/cryptdb/"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9.png"/><Relationship Id="rId7"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59.png"/><Relationship Id="rId7"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a:latin typeface="Arial"/>
                <a:cs typeface="Arial"/>
              </a:rPr>
              <a:t>Cloud Security</a:t>
            </a:r>
            <a:br>
              <a:rPr lang="en-US" sz="3600" b="1" dirty="0">
                <a:latin typeface="Arial"/>
                <a:cs typeface="Arial"/>
              </a:rPr>
            </a:br>
            <a:br>
              <a:rPr lang="en-US" sz="3600" b="1" dirty="0">
                <a:latin typeface="Arial"/>
                <a:cs typeface="Arial"/>
              </a:rPr>
            </a:br>
            <a:r>
              <a:rPr lang="en-US" sz="2400" b="1" dirty="0" err="1">
                <a:latin typeface="Arial"/>
                <a:cs typeface="Arial"/>
              </a:rPr>
              <a:t>Protecção</a:t>
            </a:r>
            <a:r>
              <a:rPr lang="en-US" sz="2400" b="1" dirty="0">
                <a:latin typeface="Arial"/>
                <a:cs typeface="Arial"/>
              </a:rPr>
              <a:t> de dados </a:t>
            </a:r>
            <a:r>
              <a:rPr lang="en-US" sz="2400" b="1" dirty="0" err="1">
                <a:latin typeface="Arial"/>
                <a:cs typeface="Arial"/>
              </a:rPr>
              <a:t>na</a:t>
            </a:r>
            <a:r>
              <a:rPr lang="en-US" sz="2400" b="1" dirty="0">
                <a:latin typeface="Arial"/>
                <a:cs typeface="Arial"/>
              </a:rPr>
              <a:t> cloud</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DC0-7387-CF41-AAB7-CBD4B83D27F9}"/>
              </a:ext>
            </a:extLst>
          </p:cNvPr>
          <p:cNvSpPr>
            <a:spLocks noGrp="1"/>
          </p:cNvSpPr>
          <p:nvPr>
            <p:ph type="title"/>
          </p:nvPr>
        </p:nvSpPr>
        <p:spPr/>
        <p:txBody>
          <a:bodyPr/>
          <a:lstStyle/>
          <a:p>
            <a:r>
              <a:rPr lang="en-US" dirty="0"/>
              <a:t>Dados </a:t>
            </a:r>
            <a:r>
              <a:rPr lang="en-US" dirty="0" err="1"/>
              <a:t>sensíveis</a:t>
            </a:r>
            <a:r>
              <a:rPr lang="en-US" dirty="0"/>
              <a:t> </a:t>
            </a:r>
            <a:r>
              <a:rPr lang="en-US" dirty="0" err="1"/>
              <a:t>na</a:t>
            </a:r>
            <a:r>
              <a:rPr lang="en-US" dirty="0"/>
              <a:t> cloud: </a:t>
            </a:r>
            <a:r>
              <a:rPr lang="en-US" dirty="0" err="1"/>
              <a:t>Exemplos</a:t>
            </a:r>
            <a:endParaRPr lang="en-US" dirty="0"/>
          </a:p>
        </p:txBody>
      </p:sp>
      <p:sp>
        <p:nvSpPr>
          <p:cNvPr id="3" name="Date Placeholder 2">
            <a:extLst>
              <a:ext uri="{FF2B5EF4-FFF2-40B4-BE49-F238E27FC236}">
                <a16:creationId xmlns:a16="http://schemas.microsoft.com/office/drawing/2014/main" id="{CA80D5C0-693B-DC48-AD70-109CEDD85C4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CE4AE7C-03F4-E44E-8283-D419778886AE}"/>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FC452C2F-D658-DA4C-ACF5-4DD347E585D8}"/>
              </a:ext>
            </a:extLst>
          </p:cNvPr>
          <p:cNvSpPr>
            <a:spLocks noGrp="1"/>
          </p:cNvSpPr>
          <p:nvPr>
            <p:ph type="sldNum" sz="quarter" idx="12"/>
          </p:nvPr>
        </p:nvSpPr>
        <p:spPr/>
        <p:txBody>
          <a:bodyPr/>
          <a:lstStyle/>
          <a:p>
            <a:fld id="{BAFC06C6-5388-EF48-9B75-F2C2BBFC0E68}" type="slidenum">
              <a:rPr lang="en-US" smtClean="0"/>
              <a:t>10</a:t>
            </a:fld>
            <a:endParaRPr lang="en-US" dirty="0"/>
          </a:p>
        </p:txBody>
      </p:sp>
      <p:sp>
        <p:nvSpPr>
          <p:cNvPr id="6" name="TextBox 5">
            <a:extLst>
              <a:ext uri="{FF2B5EF4-FFF2-40B4-BE49-F238E27FC236}">
                <a16:creationId xmlns:a16="http://schemas.microsoft.com/office/drawing/2014/main" id="{640AB338-6A3D-F54C-A674-20C11F2F6D1A}"/>
              </a:ext>
            </a:extLst>
          </p:cNvPr>
          <p:cNvSpPr txBox="1"/>
          <p:nvPr/>
        </p:nvSpPr>
        <p:spPr>
          <a:xfrm>
            <a:off x="2777690" y="1143000"/>
            <a:ext cx="3615092" cy="369332"/>
          </a:xfrm>
          <a:prstGeom prst="rect">
            <a:avLst/>
          </a:prstGeom>
          <a:noFill/>
        </p:spPr>
        <p:txBody>
          <a:bodyPr wrap="none" rtlCol="0">
            <a:spAutoFit/>
          </a:bodyPr>
          <a:lstStyle/>
          <a:p>
            <a:r>
              <a:rPr lang="en-US" b="1" dirty="0" err="1"/>
              <a:t>Aplicações</a:t>
            </a:r>
            <a:r>
              <a:rPr lang="en-US" b="1" dirty="0"/>
              <a:t> </a:t>
            </a:r>
            <a:r>
              <a:rPr lang="en-US" b="1" dirty="0" err="1"/>
              <a:t>hospedadas</a:t>
            </a:r>
            <a:r>
              <a:rPr lang="en-US" b="1" dirty="0"/>
              <a:t> </a:t>
            </a:r>
            <a:r>
              <a:rPr lang="en-US" b="1" dirty="0" err="1"/>
              <a:t>na</a:t>
            </a:r>
            <a:r>
              <a:rPr lang="en-US" b="1" dirty="0"/>
              <a:t> cloud</a:t>
            </a:r>
          </a:p>
        </p:txBody>
      </p:sp>
      <p:sp>
        <p:nvSpPr>
          <p:cNvPr id="7" name="TextBox 6">
            <a:extLst>
              <a:ext uri="{FF2B5EF4-FFF2-40B4-BE49-F238E27FC236}">
                <a16:creationId xmlns:a16="http://schemas.microsoft.com/office/drawing/2014/main" id="{52ABCB3F-DC89-F747-B746-DD8FD1A2CAF8}"/>
              </a:ext>
            </a:extLst>
          </p:cNvPr>
          <p:cNvSpPr txBox="1"/>
          <p:nvPr/>
        </p:nvSpPr>
        <p:spPr>
          <a:xfrm>
            <a:off x="634847" y="1654770"/>
            <a:ext cx="835485" cy="338554"/>
          </a:xfrm>
          <a:prstGeom prst="rect">
            <a:avLst/>
          </a:prstGeom>
          <a:noFill/>
        </p:spPr>
        <p:txBody>
          <a:bodyPr wrap="none" rtlCol="0">
            <a:spAutoFit/>
          </a:bodyPr>
          <a:lstStyle/>
          <a:p>
            <a:r>
              <a:rPr lang="en-US" sz="1600" b="1" dirty="0"/>
              <a:t>Billing</a:t>
            </a:r>
          </a:p>
        </p:txBody>
      </p:sp>
      <p:sp>
        <p:nvSpPr>
          <p:cNvPr id="8" name="TextBox 7">
            <a:extLst>
              <a:ext uri="{FF2B5EF4-FFF2-40B4-BE49-F238E27FC236}">
                <a16:creationId xmlns:a16="http://schemas.microsoft.com/office/drawing/2014/main" id="{20ED1AF0-9491-6A42-9717-358EA29C7C2E}"/>
              </a:ext>
            </a:extLst>
          </p:cNvPr>
          <p:cNvSpPr txBox="1"/>
          <p:nvPr/>
        </p:nvSpPr>
        <p:spPr>
          <a:xfrm>
            <a:off x="634847" y="192860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9" name="TextBox 8">
            <a:extLst>
              <a:ext uri="{FF2B5EF4-FFF2-40B4-BE49-F238E27FC236}">
                <a16:creationId xmlns:a16="http://schemas.microsoft.com/office/drawing/2014/main" id="{E5B38AE8-3168-E144-80FA-918DB8A00179}"/>
              </a:ext>
            </a:extLst>
          </p:cNvPr>
          <p:cNvSpPr txBox="1"/>
          <p:nvPr/>
        </p:nvSpPr>
        <p:spPr>
          <a:xfrm>
            <a:off x="2015690" y="1642646"/>
            <a:ext cx="683200" cy="338554"/>
          </a:xfrm>
          <a:prstGeom prst="rect">
            <a:avLst/>
          </a:prstGeom>
          <a:noFill/>
        </p:spPr>
        <p:txBody>
          <a:bodyPr wrap="none" rtlCol="0">
            <a:spAutoFit/>
          </a:bodyPr>
          <a:lstStyle/>
          <a:p>
            <a:r>
              <a:rPr lang="en-US" sz="1600" b="1" dirty="0"/>
              <a:t>CRM</a:t>
            </a:r>
          </a:p>
        </p:txBody>
      </p:sp>
      <p:sp>
        <p:nvSpPr>
          <p:cNvPr id="10" name="TextBox 9">
            <a:extLst>
              <a:ext uri="{FF2B5EF4-FFF2-40B4-BE49-F238E27FC236}">
                <a16:creationId xmlns:a16="http://schemas.microsoft.com/office/drawing/2014/main" id="{429EABE1-5839-974B-A2DE-1D35DF8A13BF}"/>
              </a:ext>
            </a:extLst>
          </p:cNvPr>
          <p:cNvSpPr txBox="1"/>
          <p:nvPr/>
        </p:nvSpPr>
        <p:spPr>
          <a:xfrm>
            <a:off x="2039845" y="193422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1" name="TextBox 10">
            <a:extLst>
              <a:ext uri="{FF2B5EF4-FFF2-40B4-BE49-F238E27FC236}">
                <a16:creationId xmlns:a16="http://schemas.microsoft.com/office/drawing/2014/main" id="{BB8D9C0C-7F03-0F4B-8EBE-631CA40FC90E}"/>
              </a:ext>
            </a:extLst>
          </p:cNvPr>
          <p:cNvSpPr txBox="1"/>
          <p:nvPr/>
        </p:nvSpPr>
        <p:spPr>
          <a:xfrm>
            <a:off x="3571603" y="1600200"/>
            <a:ext cx="580608" cy="338554"/>
          </a:xfrm>
          <a:prstGeom prst="rect">
            <a:avLst/>
          </a:prstGeom>
          <a:noFill/>
        </p:spPr>
        <p:txBody>
          <a:bodyPr wrap="none" rtlCol="0">
            <a:spAutoFit/>
          </a:bodyPr>
          <a:lstStyle/>
          <a:p>
            <a:r>
              <a:rPr lang="en-US" sz="1600" b="1" dirty="0"/>
              <a:t>ERP</a:t>
            </a:r>
          </a:p>
        </p:txBody>
      </p:sp>
      <p:sp>
        <p:nvSpPr>
          <p:cNvPr id="12" name="TextBox 11">
            <a:extLst>
              <a:ext uri="{FF2B5EF4-FFF2-40B4-BE49-F238E27FC236}">
                <a16:creationId xmlns:a16="http://schemas.microsoft.com/office/drawing/2014/main" id="{A5B7A041-9E90-7646-A487-6E227F749A87}"/>
              </a:ext>
            </a:extLst>
          </p:cNvPr>
          <p:cNvSpPr txBox="1"/>
          <p:nvPr/>
        </p:nvSpPr>
        <p:spPr>
          <a:xfrm>
            <a:off x="3571603" y="192860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3" name="TextBox 12">
            <a:extLst>
              <a:ext uri="{FF2B5EF4-FFF2-40B4-BE49-F238E27FC236}">
                <a16:creationId xmlns:a16="http://schemas.microsoft.com/office/drawing/2014/main" id="{3778DF5A-68F9-F245-A966-789A7F934EEC}"/>
              </a:ext>
            </a:extLst>
          </p:cNvPr>
          <p:cNvSpPr txBox="1"/>
          <p:nvPr/>
        </p:nvSpPr>
        <p:spPr>
          <a:xfrm>
            <a:off x="5292290" y="1654770"/>
            <a:ext cx="771365" cy="338554"/>
          </a:xfrm>
          <a:prstGeom prst="rect">
            <a:avLst/>
          </a:prstGeom>
          <a:noFill/>
        </p:spPr>
        <p:txBody>
          <a:bodyPr wrap="none" rtlCol="0">
            <a:spAutoFit/>
          </a:bodyPr>
          <a:lstStyle/>
          <a:p>
            <a:r>
              <a:rPr lang="en-US" sz="1600" b="1" dirty="0" err="1"/>
              <a:t>Saúde</a:t>
            </a:r>
            <a:endParaRPr lang="en-US" sz="1600" b="1" dirty="0"/>
          </a:p>
        </p:txBody>
      </p:sp>
      <p:sp>
        <p:nvSpPr>
          <p:cNvPr id="14" name="TextBox 13">
            <a:extLst>
              <a:ext uri="{FF2B5EF4-FFF2-40B4-BE49-F238E27FC236}">
                <a16:creationId xmlns:a16="http://schemas.microsoft.com/office/drawing/2014/main" id="{B727C8F7-59E0-5843-AF41-C68DFA1070A3}"/>
              </a:ext>
            </a:extLst>
          </p:cNvPr>
          <p:cNvSpPr txBox="1"/>
          <p:nvPr/>
        </p:nvSpPr>
        <p:spPr>
          <a:xfrm>
            <a:off x="6511490" y="1654770"/>
            <a:ext cx="1631152" cy="338554"/>
          </a:xfrm>
          <a:prstGeom prst="rect">
            <a:avLst/>
          </a:prstGeom>
          <a:noFill/>
        </p:spPr>
        <p:txBody>
          <a:bodyPr wrap="none" rtlCol="0">
            <a:spAutoFit/>
          </a:bodyPr>
          <a:lstStyle/>
          <a:p>
            <a:r>
              <a:rPr lang="en-US" sz="1600" b="1" dirty="0"/>
              <a:t>Dados </a:t>
            </a:r>
            <a:r>
              <a:rPr lang="en-US" sz="1600" b="1" dirty="0" err="1"/>
              <a:t>Pessoais</a:t>
            </a:r>
            <a:endParaRPr lang="en-US" sz="1600" b="1" dirty="0"/>
          </a:p>
        </p:txBody>
      </p:sp>
      <p:sp>
        <p:nvSpPr>
          <p:cNvPr id="15" name="TextBox 14">
            <a:extLst>
              <a:ext uri="{FF2B5EF4-FFF2-40B4-BE49-F238E27FC236}">
                <a16:creationId xmlns:a16="http://schemas.microsoft.com/office/drawing/2014/main" id="{1D4C86B3-0FDF-0741-A1C4-4434D4EEA7DC}"/>
              </a:ext>
            </a:extLst>
          </p:cNvPr>
          <p:cNvSpPr txBox="1"/>
          <p:nvPr/>
        </p:nvSpPr>
        <p:spPr>
          <a:xfrm>
            <a:off x="2570392" y="5955268"/>
            <a:ext cx="3830408" cy="307777"/>
          </a:xfrm>
          <a:prstGeom prst="rect">
            <a:avLst/>
          </a:prstGeom>
          <a:noFill/>
        </p:spPr>
        <p:txBody>
          <a:bodyPr wrap="none" rtlCol="0">
            <a:spAutoFit/>
          </a:bodyPr>
          <a:lstStyle/>
          <a:p>
            <a:r>
              <a:rPr lang="en-US" sz="1400" dirty="0">
                <a:hlinkClick r:id="rId3"/>
              </a:rPr>
              <a:t>http://cloudtaxonomy.opencrowd.com/taxonomy/</a:t>
            </a:r>
            <a:r>
              <a:rPr lang="en-US" sz="1400" dirty="0"/>
              <a:t> </a:t>
            </a:r>
          </a:p>
        </p:txBody>
      </p:sp>
      <p:sp>
        <p:nvSpPr>
          <p:cNvPr id="16" name="TextBox 15">
            <a:extLst>
              <a:ext uri="{FF2B5EF4-FFF2-40B4-BE49-F238E27FC236}">
                <a16:creationId xmlns:a16="http://schemas.microsoft.com/office/drawing/2014/main" id="{52A3F3D6-2448-C041-80B5-96281A3B4367}"/>
              </a:ext>
            </a:extLst>
          </p:cNvPr>
          <p:cNvSpPr txBox="1"/>
          <p:nvPr/>
        </p:nvSpPr>
        <p:spPr>
          <a:xfrm>
            <a:off x="5297656" y="194610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a:extLst>
              <a:ext uri="{FF2B5EF4-FFF2-40B4-BE49-F238E27FC236}">
                <a16:creationId xmlns:a16="http://schemas.microsoft.com/office/drawing/2014/main" id="{33C01555-3C77-5843-8652-48A0BF5F98F3}"/>
              </a:ext>
            </a:extLst>
          </p:cNvPr>
          <p:cNvSpPr txBox="1"/>
          <p:nvPr/>
        </p:nvSpPr>
        <p:spPr>
          <a:xfrm>
            <a:off x="6536665" y="194610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8" name="Rectangle 17">
            <a:extLst>
              <a:ext uri="{FF2B5EF4-FFF2-40B4-BE49-F238E27FC236}">
                <a16:creationId xmlns:a16="http://schemas.microsoft.com/office/drawing/2014/main" id="{E947CCF9-22D1-AE43-97CB-E74648B96F74}"/>
              </a:ext>
            </a:extLst>
          </p:cNvPr>
          <p:cNvSpPr/>
          <p:nvPr/>
        </p:nvSpPr>
        <p:spPr>
          <a:xfrm>
            <a:off x="2015690" y="192860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38103F-AD70-B24D-892F-2B5E8F21F1E7}"/>
              </a:ext>
            </a:extLst>
          </p:cNvPr>
          <p:cNvSpPr/>
          <p:nvPr/>
        </p:nvSpPr>
        <p:spPr>
          <a:xfrm>
            <a:off x="3571603" y="188337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D4AB3-F563-1B46-942B-18E4D9670A01}"/>
              </a:ext>
            </a:extLst>
          </p:cNvPr>
          <p:cNvSpPr/>
          <p:nvPr/>
        </p:nvSpPr>
        <p:spPr>
          <a:xfrm>
            <a:off x="644090" y="195957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131B9C-53FB-9B43-AADD-2321A55CA28C}"/>
              </a:ext>
            </a:extLst>
          </p:cNvPr>
          <p:cNvSpPr txBox="1"/>
          <p:nvPr/>
        </p:nvSpPr>
        <p:spPr>
          <a:xfrm>
            <a:off x="1638906" y="5445324"/>
            <a:ext cx="2018694" cy="369332"/>
          </a:xfrm>
          <a:prstGeom prst="rect">
            <a:avLst/>
          </a:prstGeom>
          <a:noFill/>
        </p:spPr>
        <p:txBody>
          <a:bodyPr wrap="none" rtlCol="0">
            <a:spAutoFit/>
          </a:bodyPr>
          <a:lstStyle/>
          <a:p>
            <a:r>
              <a:rPr lang="en-US" dirty="0"/>
              <a:t>Dados de </a:t>
            </a:r>
            <a:r>
              <a:rPr lang="en-US" dirty="0" err="1"/>
              <a:t>empresas</a:t>
            </a:r>
            <a:endParaRPr lang="en-US" dirty="0"/>
          </a:p>
        </p:txBody>
      </p:sp>
      <p:sp>
        <p:nvSpPr>
          <p:cNvPr id="22" name="TextBox 21">
            <a:extLst>
              <a:ext uri="{FF2B5EF4-FFF2-40B4-BE49-F238E27FC236}">
                <a16:creationId xmlns:a16="http://schemas.microsoft.com/office/drawing/2014/main" id="{7C06C91C-57EF-E740-AB7A-3ACE84965DAC}"/>
              </a:ext>
            </a:extLst>
          </p:cNvPr>
          <p:cNvSpPr txBox="1"/>
          <p:nvPr/>
        </p:nvSpPr>
        <p:spPr>
          <a:xfrm>
            <a:off x="5715000" y="3914025"/>
            <a:ext cx="1617751" cy="369332"/>
          </a:xfrm>
          <a:prstGeom prst="rect">
            <a:avLst/>
          </a:prstGeom>
          <a:noFill/>
        </p:spPr>
        <p:txBody>
          <a:bodyPr wrap="none" rtlCol="0">
            <a:spAutoFit/>
          </a:bodyPr>
          <a:lstStyle/>
          <a:p>
            <a:r>
              <a:rPr lang="en-US" dirty="0"/>
              <a:t>Dados </a:t>
            </a:r>
            <a:r>
              <a:rPr lang="en-US" dirty="0" err="1"/>
              <a:t>pessoais</a:t>
            </a:r>
            <a:endParaRPr lang="en-US" dirty="0"/>
          </a:p>
        </p:txBody>
      </p:sp>
      <p:sp>
        <p:nvSpPr>
          <p:cNvPr id="23" name="Rectangle 22">
            <a:extLst>
              <a:ext uri="{FF2B5EF4-FFF2-40B4-BE49-F238E27FC236}">
                <a16:creationId xmlns:a16="http://schemas.microsoft.com/office/drawing/2014/main" id="{EC241E95-9FB9-CB44-8F29-CFBD478148ED}"/>
              </a:ext>
            </a:extLst>
          </p:cNvPr>
          <p:cNvSpPr/>
          <p:nvPr/>
        </p:nvSpPr>
        <p:spPr>
          <a:xfrm>
            <a:off x="5285665" y="197095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B73DCC-F316-BD49-A34A-A25867C2A225}"/>
              </a:ext>
            </a:extLst>
          </p:cNvPr>
          <p:cNvSpPr/>
          <p:nvPr/>
        </p:nvSpPr>
        <p:spPr>
          <a:xfrm>
            <a:off x="6559821" y="195957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10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DC0-7387-CF41-AAB7-CBD4B83D27F9}"/>
              </a:ext>
            </a:extLst>
          </p:cNvPr>
          <p:cNvSpPr>
            <a:spLocks noGrp="1"/>
          </p:cNvSpPr>
          <p:nvPr>
            <p:ph type="title"/>
          </p:nvPr>
        </p:nvSpPr>
        <p:spPr/>
        <p:txBody>
          <a:bodyPr/>
          <a:lstStyle/>
          <a:p>
            <a:r>
              <a:rPr lang="en-US" dirty="0"/>
              <a:t>Dados </a:t>
            </a:r>
            <a:r>
              <a:rPr lang="en-US" dirty="0" err="1"/>
              <a:t>sensíveis</a:t>
            </a:r>
            <a:r>
              <a:rPr lang="en-US" dirty="0"/>
              <a:t> </a:t>
            </a:r>
            <a:r>
              <a:rPr lang="en-US" dirty="0" err="1"/>
              <a:t>na</a:t>
            </a:r>
            <a:r>
              <a:rPr lang="en-US" dirty="0"/>
              <a:t> cloud: </a:t>
            </a:r>
            <a:r>
              <a:rPr lang="en-US" dirty="0" err="1"/>
              <a:t>Exemplos</a:t>
            </a:r>
            <a:endParaRPr lang="en-US" dirty="0"/>
          </a:p>
        </p:txBody>
      </p:sp>
      <p:sp>
        <p:nvSpPr>
          <p:cNvPr id="3" name="Date Placeholder 2">
            <a:extLst>
              <a:ext uri="{FF2B5EF4-FFF2-40B4-BE49-F238E27FC236}">
                <a16:creationId xmlns:a16="http://schemas.microsoft.com/office/drawing/2014/main" id="{CA80D5C0-693B-DC48-AD70-109CEDD85C4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CE4AE7C-03F4-E44E-8283-D419778886AE}"/>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FC452C2F-D658-DA4C-ACF5-4DD347E585D8}"/>
              </a:ext>
            </a:extLst>
          </p:cNvPr>
          <p:cNvSpPr>
            <a:spLocks noGrp="1"/>
          </p:cNvSpPr>
          <p:nvPr>
            <p:ph type="sldNum" sz="quarter" idx="12"/>
          </p:nvPr>
        </p:nvSpPr>
        <p:spPr/>
        <p:txBody>
          <a:bodyPr/>
          <a:lstStyle/>
          <a:p>
            <a:fld id="{BAFC06C6-5388-EF48-9B75-F2C2BBFC0E68}" type="slidenum">
              <a:rPr lang="en-US" smtClean="0"/>
              <a:t>11</a:t>
            </a:fld>
            <a:endParaRPr lang="en-US" dirty="0"/>
          </a:p>
        </p:txBody>
      </p:sp>
      <p:sp>
        <p:nvSpPr>
          <p:cNvPr id="6" name="TextBox 5">
            <a:extLst>
              <a:ext uri="{FF2B5EF4-FFF2-40B4-BE49-F238E27FC236}">
                <a16:creationId xmlns:a16="http://schemas.microsoft.com/office/drawing/2014/main" id="{640AB338-6A3D-F54C-A674-20C11F2F6D1A}"/>
              </a:ext>
            </a:extLst>
          </p:cNvPr>
          <p:cNvSpPr txBox="1"/>
          <p:nvPr/>
        </p:nvSpPr>
        <p:spPr>
          <a:xfrm>
            <a:off x="2777690" y="1143000"/>
            <a:ext cx="3615092" cy="369332"/>
          </a:xfrm>
          <a:prstGeom prst="rect">
            <a:avLst/>
          </a:prstGeom>
          <a:noFill/>
        </p:spPr>
        <p:txBody>
          <a:bodyPr wrap="none" rtlCol="0">
            <a:spAutoFit/>
          </a:bodyPr>
          <a:lstStyle/>
          <a:p>
            <a:r>
              <a:rPr lang="en-US" b="1" dirty="0" err="1"/>
              <a:t>Aplicações</a:t>
            </a:r>
            <a:r>
              <a:rPr lang="en-US" b="1" dirty="0"/>
              <a:t> </a:t>
            </a:r>
            <a:r>
              <a:rPr lang="en-US" b="1" dirty="0" err="1"/>
              <a:t>hospedadas</a:t>
            </a:r>
            <a:r>
              <a:rPr lang="en-US" b="1" dirty="0"/>
              <a:t> </a:t>
            </a:r>
            <a:r>
              <a:rPr lang="en-US" b="1" dirty="0" err="1"/>
              <a:t>na</a:t>
            </a:r>
            <a:r>
              <a:rPr lang="en-US" b="1" dirty="0"/>
              <a:t> cloud</a:t>
            </a:r>
          </a:p>
        </p:txBody>
      </p:sp>
      <p:sp>
        <p:nvSpPr>
          <p:cNvPr id="7" name="TextBox 6">
            <a:extLst>
              <a:ext uri="{FF2B5EF4-FFF2-40B4-BE49-F238E27FC236}">
                <a16:creationId xmlns:a16="http://schemas.microsoft.com/office/drawing/2014/main" id="{52ABCB3F-DC89-F747-B746-DD8FD1A2CAF8}"/>
              </a:ext>
            </a:extLst>
          </p:cNvPr>
          <p:cNvSpPr txBox="1"/>
          <p:nvPr/>
        </p:nvSpPr>
        <p:spPr>
          <a:xfrm>
            <a:off x="634847" y="1654770"/>
            <a:ext cx="835485" cy="338554"/>
          </a:xfrm>
          <a:prstGeom prst="rect">
            <a:avLst/>
          </a:prstGeom>
          <a:noFill/>
        </p:spPr>
        <p:txBody>
          <a:bodyPr wrap="none" rtlCol="0">
            <a:spAutoFit/>
          </a:bodyPr>
          <a:lstStyle/>
          <a:p>
            <a:r>
              <a:rPr lang="en-US" sz="1600" b="1" dirty="0"/>
              <a:t>Billing</a:t>
            </a:r>
          </a:p>
        </p:txBody>
      </p:sp>
      <p:sp>
        <p:nvSpPr>
          <p:cNvPr id="8" name="TextBox 7">
            <a:extLst>
              <a:ext uri="{FF2B5EF4-FFF2-40B4-BE49-F238E27FC236}">
                <a16:creationId xmlns:a16="http://schemas.microsoft.com/office/drawing/2014/main" id="{20ED1AF0-9491-6A42-9717-358EA29C7C2E}"/>
              </a:ext>
            </a:extLst>
          </p:cNvPr>
          <p:cNvSpPr txBox="1"/>
          <p:nvPr/>
        </p:nvSpPr>
        <p:spPr>
          <a:xfrm>
            <a:off x="634847" y="192860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9" name="TextBox 8">
            <a:extLst>
              <a:ext uri="{FF2B5EF4-FFF2-40B4-BE49-F238E27FC236}">
                <a16:creationId xmlns:a16="http://schemas.microsoft.com/office/drawing/2014/main" id="{E5B38AE8-3168-E144-80FA-918DB8A00179}"/>
              </a:ext>
            </a:extLst>
          </p:cNvPr>
          <p:cNvSpPr txBox="1"/>
          <p:nvPr/>
        </p:nvSpPr>
        <p:spPr>
          <a:xfrm>
            <a:off x="2015690" y="1642646"/>
            <a:ext cx="683200" cy="338554"/>
          </a:xfrm>
          <a:prstGeom prst="rect">
            <a:avLst/>
          </a:prstGeom>
          <a:noFill/>
        </p:spPr>
        <p:txBody>
          <a:bodyPr wrap="none" rtlCol="0">
            <a:spAutoFit/>
          </a:bodyPr>
          <a:lstStyle/>
          <a:p>
            <a:r>
              <a:rPr lang="en-US" sz="1600" b="1" dirty="0"/>
              <a:t>CRM</a:t>
            </a:r>
          </a:p>
        </p:txBody>
      </p:sp>
      <p:sp>
        <p:nvSpPr>
          <p:cNvPr id="10" name="TextBox 9">
            <a:extLst>
              <a:ext uri="{FF2B5EF4-FFF2-40B4-BE49-F238E27FC236}">
                <a16:creationId xmlns:a16="http://schemas.microsoft.com/office/drawing/2014/main" id="{429EABE1-5839-974B-A2DE-1D35DF8A13BF}"/>
              </a:ext>
            </a:extLst>
          </p:cNvPr>
          <p:cNvSpPr txBox="1"/>
          <p:nvPr/>
        </p:nvSpPr>
        <p:spPr>
          <a:xfrm>
            <a:off x="2039845" y="193422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1" name="TextBox 10">
            <a:extLst>
              <a:ext uri="{FF2B5EF4-FFF2-40B4-BE49-F238E27FC236}">
                <a16:creationId xmlns:a16="http://schemas.microsoft.com/office/drawing/2014/main" id="{BB8D9C0C-7F03-0F4B-8EBE-631CA40FC90E}"/>
              </a:ext>
            </a:extLst>
          </p:cNvPr>
          <p:cNvSpPr txBox="1"/>
          <p:nvPr/>
        </p:nvSpPr>
        <p:spPr>
          <a:xfrm>
            <a:off x="3571603" y="1600200"/>
            <a:ext cx="580608" cy="338554"/>
          </a:xfrm>
          <a:prstGeom prst="rect">
            <a:avLst/>
          </a:prstGeom>
          <a:noFill/>
        </p:spPr>
        <p:txBody>
          <a:bodyPr wrap="none" rtlCol="0">
            <a:spAutoFit/>
          </a:bodyPr>
          <a:lstStyle/>
          <a:p>
            <a:r>
              <a:rPr lang="en-US" sz="1600" b="1" dirty="0"/>
              <a:t>ERP</a:t>
            </a:r>
          </a:p>
        </p:txBody>
      </p:sp>
      <p:sp>
        <p:nvSpPr>
          <p:cNvPr id="12" name="TextBox 11">
            <a:extLst>
              <a:ext uri="{FF2B5EF4-FFF2-40B4-BE49-F238E27FC236}">
                <a16:creationId xmlns:a16="http://schemas.microsoft.com/office/drawing/2014/main" id="{A5B7A041-9E90-7646-A487-6E227F749A87}"/>
              </a:ext>
            </a:extLst>
          </p:cNvPr>
          <p:cNvSpPr txBox="1"/>
          <p:nvPr/>
        </p:nvSpPr>
        <p:spPr>
          <a:xfrm>
            <a:off x="3571603" y="192860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3" name="TextBox 12">
            <a:extLst>
              <a:ext uri="{FF2B5EF4-FFF2-40B4-BE49-F238E27FC236}">
                <a16:creationId xmlns:a16="http://schemas.microsoft.com/office/drawing/2014/main" id="{3778DF5A-68F9-F245-A966-789A7F934EEC}"/>
              </a:ext>
            </a:extLst>
          </p:cNvPr>
          <p:cNvSpPr txBox="1"/>
          <p:nvPr/>
        </p:nvSpPr>
        <p:spPr>
          <a:xfrm>
            <a:off x="5292290" y="1654770"/>
            <a:ext cx="771365" cy="338554"/>
          </a:xfrm>
          <a:prstGeom prst="rect">
            <a:avLst/>
          </a:prstGeom>
          <a:noFill/>
        </p:spPr>
        <p:txBody>
          <a:bodyPr wrap="none" rtlCol="0">
            <a:spAutoFit/>
          </a:bodyPr>
          <a:lstStyle/>
          <a:p>
            <a:r>
              <a:rPr lang="en-US" sz="1600" b="1" dirty="0" err="1"/>
              <a:t>Saúde</a:t>
            </a:r>
            <a:endParaRPr lang="en-US" sz="1600" b="1" dirty="0"/>
          </a:p>
        </p:txBody>
      </p:sp>
      <p:sp>
        <p:nvSpPr>
          <p:cNvPr id="14" name="TextBox 13">
            <a:extLst>
              <a:ext uri="{FF2B5EF4-FFF2-40B4-BE49-F238E27FC236}">
                <a16:creationId xmlns:a16="http://schemas.microsoft.com/office/drawing/2014/main" id="{B727C8F7-59E0-5843-AF41-C68DFA1070A3}"/>
              </a:ext>
            </a:extLst>
          </p:cNvPr>
          <p:cNvSpPr txBox="1"/>
          <p:nvPr/>
        </p:nvSpPr>
        <p:spPr>
          <a:xfrm>
            <a:off x="6511490" y="1654770"/>
            <a:ext cx="1631152" cy="338554"/>
          </a:xfrm>
          <a:prstGeom prst="rect">
            <a:avLst/>
          </a:prstGeom>
          <a:noFill/>
        </p:spPr>
        <p:txBody>
          <a:bodyPr wrap="none" rtlCol="0">
            <a:spAutoFit/>
          </a:bodyPr>
          <a:lstStyle/>
          <a:p>
            <a:r>
              <a:rPr lang="en-US" sz="1600" b="1" dirty="0"/>
              <a:t>Dados </a:t>
            </a:r>
            <a:r>
              <a:rPr lang="en-US" sz="1600" b="1" dirty="0" err="1"/>
              <a:t>Pessoais</a:t>
            </a:r>
            <a:endParaRPr lang="en-US" sz="1600" b="1" dirty="0"/>
          </a:p>
        </p:txBody>
      </p:sp>
      <p:sp>
        <p:nvSpPr>
          <p:cNvPr id="15" name="TextBox 14">
            <a:extLst>
              <a:ext uri="{FF2B5EF4-FFF2-40B4-BE49-F238E27FC236}">
                <a16:creationId xmlns:a16="http://schemas.microsoft.com/office/drawing/2014/main" id="{1D4C86B3-0FDF-0741-A1C4-4434D4EEA7DC}"/>
              </a:ext>
            </a:extLst>
          </p:cNvPr>
          <p:cNvSpPr txBox="1"/>
          <p:nvPr/>
        </p:nvSpPr>
        <p:spPr>
          <a:xfrm>
            <a:off x="2570392" y="5955268"/>
            <a:ext cx="3830408" cy="307777"/>
          </a:xfrm>
          <a:prstGeom prst="rect">
            <a:avLst/>
          </a:prstGeom>
          <a:noFill/>
        </p:spPr>
        <p:txBody>
          <a:bodyPr wrap="none" rtlCol="0">
            <a:spAutoFit/>
          </a:bodyPr>
          <a:lstStyle/>
          <a:p>
            <a:r>
              <a:rPr lang="en-US" sz="1400" dirty="0">
                <a:hlinkClick r:id="rId3"/>
              </a:rPr>
              <a:t>http://cloudtaxonomy.opencrowd.com/taxonomy/</a:t>
            </a:r>
            <a:r>
              <a:rPr lang="en-US" sz="1400" dirty="0"/>
              <a:t> </a:t>
            </a:r>
          </a:p>
        </p:txBody>
      </p:sp>
      <p:sp>
        <p:nvSpPr>
          <p:cNvPr id="16" name="TextBox 15">
            <a:extLst>
              <a:ext uri="{FF2B5EF4-FFF2-40B4-BE49-F238E27FC236}">
                <a16:creationId xmlns:a16="http://schemas.microsoft.com/office/drawing/2014/main" id="{52A3F3D6-2448-C041-80B5-96281A3B4367}"/>
              </a:ext>
            </a:extLst>
          </p:cNvPr>
          <p:cNvSpPr txBox="1"/>
          <p:nvPr/>
        </p:nvSpPr>
        <p:spPr>
          <a:xfrm>
            <a:off x="5297656" y="194610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a:extLst>
              <a:ext uri="{FF2B5EF4-FFF2-40B4-BE49-F238E27FC236}">
                <a16:creationId xmlns:a16="http://schemas.microsoft.com/office/drawing/2014/main" id="{33C01555-3C77-5843-8652-48A0BF5F98F3}"/>
              </a:ext>
            </a:extLst>
          </p:cNvPr>
          <p:cNvSpPr txBox="1"/>
          <p:nvPr/>
        </p:nvSpPr>
        <p:spPr>
          <a:xfrm>
            <a:off x="6536665" y="194610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8" name="Rectangle 17">
            <a:extLst>
              <a:ext uri="{FF2B5EF4-FFF2-40B4-BE49-F238E27FC236}">
                <a16:creationId xmlns:a16="http://schemas.microsoft.com/office/drawing/2014/main" id="{E947CCF9-22D1-AE43-97CB-E74648B96F74}"/>
              </a:ext>
            </a:extLst>
          </p:cNvPr>
          <p:cNvSpPr/>
          <p:nvPr/>
        </p:nvSpPr>
        <p:spPr>
          <a:xfrm>
            <a:off x="2015690" y="192860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38103F-AD70-B24D-892F-2B5E8F21F1E7}"/>
              </a:ext>
            </a:extLst>
          </p:cNvPr>
          <p:cNvSpPr/>
          <p:nvPr/>
        </p:nvSpPr>
        <p:spPr>
          <a:xfrm>
            <a:off x="3571603" y="188337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D4AB3-F563-1B46-942B-18E4D9670A01}"/>
              </a:ext>
            </a:extLst>
          </p:cNvPr>
          <p:cNvSpPr/>
          <p:nvPr/>
        </p:nvSpPr>
        <p:spPr>
          <a:xfrm>
            <a:off x="644090" y="195957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131B9C-53FB-9B43-AADD-2321A55CA28C}"/>
              </a:ext>
            </a:extLst>
          </p:cNvPr>
          <p:cNvSpPr txBox="1"/>
          <p:nvPr/>
        </p:nvSpPr>
        <p:spPr>
          <a:xfrm>
            <a:off x="1638906" y="5445324"/>
            <a:ext cx="2018694" cy="369332"/>
          </a:xfrm>
          <a:prstGeom prst="rect">
            <a:avLst/>
          </a:prstGeom>
          <a:noFill/>
        </p:spPr>
        <p:txBody>
          <a:bodyPr wrap="none" rtlCol="0">
            <a:spAutoFit/>
          </a:bodyPr>
          <a:lstStyle/>
          <a:p>
            <a:r>
              <a:rPr lang="en-US" dirty="0"/>
              <a:t>Dados de </a:t>
            </a:r>
            <a:r>
              <a:rPr lang="en-US" dirty="0" err="1"/>
              <a:t>empresas</a:t>
            </a:r>
            <a:endParaRPr lang="en-US" dirty="0"/>
          </a:p>
        </p:txBody>
      </p:sp>
      <p:sp>
        <p:nvSpPr>
          <p:cNvPr id="22" name="TextBox 21">
            <a:extLst>
              <a:ext uri="{FF2B5EF4-FFF2-40B4-BE49-F238E27FC236}">
                <a16:creationId xmlns:a16="http://schemas.microsoft.com/office/drawing/2014/main" id="{7C06C91C-57EF-E740-AB7A-3ACE84965DAC}"/>
              </a:ext>
            </a:extLst>
          </p:cNvPr>
          <p:cNvSpPr txBox="1"/>
          <p:nvPr/>
        </p:nvSpPr>
        <p:spPr>
          <a:xfrm>
            <a:off x="5715000" y="3914025"/>
            <a:ext cx="1617751" cy="369332"/>
          </a:xfrm>
          <a:prstGeom prst="rect">
            <a:avLst/>
          </a:prstGeom>
          <a:noFill/>
        </p:spPr>
        <p:txBody>
          <a:bodyPr wrap="none" rtlCol="0">
            <a:spAutoFit/>
          </a:bodyPr>
          <a:lstStyle/>
          <a:p>
            <a:r>
              <a:rPr lang="en-US" dirty="0"/>
              <a:t>Dados </a:t>
            </a:r>
            <a:r>
              <a:rPr lang="en-US" dirty="0" err="1"/>
              <a:t>pessoais</a:t>
            </a:r>
            <a:endParaRPr lang="en-US" dirty="0"/>
          </a:p>
        </p:txBody>
      </p:sp>
      <p:sp>
        <p:nvSpPr>
          <p:cNvPr id="23" name="Rectangle 22">
            <a:extLst>
              <a:ext uri="{FF2B5EF4-FFF2-40B4-BE49-F238E27FC236}">
                <a16:creationId xmlns:a16="http://schemas.microsoft.com/office/drawing/2014/main" id="{EC241E95-9FB9-CB44-8F29-CFBD478148ED}"/>
              </a:ext>
            </a:extLst>
          </p:cNvPr>
          <p:cNvSpPr/>
          <p:nvPr/>
        </p:nvSpPr>
        <p:spPr>
          <a:xfrm>
            <a:off x="5285665" y="197095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B73DCC-F316-BD49-A34A-A25867C2A225}"/>
              </a:ext>
            </a:extLst>
          </p:cNvPr>
          <p:cNvSpPr/>
          <p:nvPr/>
        </p:nvSpPr>
        <p:spPr>
          <a:xfrm>
            <a:off x="6559821" y="195957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4DE6D4-A64D-2C4F-AB62-E106C014E424}"/>
              </a:ext>
            </a:extLst>
          </p:cNvPr>
          <p:cNvSpPr/>
          <p:nvPr/>
        </p:nvSpPr>
        <p:spPr>
          <a:xfrm>
            <a:off x="612648" y="5814656"/>
            <a:ext cx="7921752" cy="4483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Como </a:t>
            </a:r>
            <a:r>
              <a:rPr lang="en-US" dirty="0" err="1"/>
              <a:t>garantir</a:t>
            </a:r>
            <a:r>
              <a:rPr lang="en-US" dirty="0"/>
              <a:t> a </a:t>
            </a:r>
            <a:r>
              <a:rPr lang="en-US" dirty="0" err="1"/>
              <a:t>protecção</a:t>
            </a:r>
            <a:r>
              <a:rPr lang="en-US" dirty="0"/>
              <a:t> de dados </a:t>
            </a:r>
            <a:r>
              <a:rPr lang="en-US" i="1" dirty="0"/>
              <a:t>outsourced</a:t>
            </a:r>
            <a:r>
              <a:rPr lang="en-US" dirty="0"/>
              <a:t> para a cloud?</a:t>
            </a:r>
          </a:p>
        </p:txBody>
      </p:sp>
    </p:spTree>
    <p:extLst>
      <p:ext uri="{BB962C8B-B14F-4D97-AF65-F5344CB8AC3E}">
        <p14:creationId xmlns:p14="http://schemas.microsoft.com/office/powerpoint/2010/main" val="224092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Breve </a:t>
            </a:r>
            <a:r>
              <a:rPr lang="en-US" dirty="0" err="1"/>
              <a:t>anatomia</a:t>
            </a:r>
            <a:r>
              <a:rPr lang="en-US" dirty="0"/>
              <a:t> da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47D023AE-724F-5C4C-ABBD-5072A01486A4}"/>
              </a:ext>
            </a:extLst>
          </p:cNvPr>
          <p:cNvSpPr>
            <a:spLocks noGrp="1"/>
          </p:cNvSpPr>
          <p:nvPr>
            <p:ph type="sldNum" sz="quarter" idx="12"/>
          </p:nvPr>
        </p:nvSpPr>
        <p:spPr/>
        <p:txBody>
          <a:bodyPr/>
          <a:lstStyle/>
          <a:p>
            <a:fld id="{D7E63A33-8271-4DD0-9C48-789913D7C115}" type="slidenum">
              <a:rPr lang="en-US" smtClean="0"/>
              <a:pPr/>
              <a:t>12</a:t>
            </a:fld>
            <a:endParaRPr lang="en-US" dirty="0"/>
          </a:p>
        </p:txBody>
      </p:sp>
    </p:spTree>
    <p:extLst>
      <p:ext uri="{BB962C8B-B14F-4D97-AF65-F5344CB8AC3E}">
        <p14:creationId xmlns:p14="http://schemas.microsoft.com/office/powerpoint/2010/main" val="241686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F9AE-F144-4144-B779-925A24507295}"/>
              </a:ext>
            </a:extLst>
          </p:cNvPr>
          <p:cNvSpPr>
            <a:spLocks noGrp="1"/>
          </p:cNvSpPr>
          <p:nvPr>
            <p:ph type="title"/>
          </p:nvPr>
        </p:nvSpPr>
        <p:spPr/>
        <p:txBody>
          <a:bodyPr/>
          <a:lstStyle/>
          <a:p>
            <a:r>
              <a:rPr lang="en-US" dirty="0" err="1"/>
              <a:t>Arquitectura</a:t>
            </a:r>
            <a:r>
              <a:rPr lang="en-US" dirty="0"/>
              <a:t> </a:t>
            </a:r>
            <a:r>
              <a:rPr lang="en-US" dirty="0" err="1"/>
              <a:t>simplificada</a:t>
            </a:r>
            <a:r>
              <a:rPr lang="en-US" dirty="0"/>
              <a:t> de </a:t>
            </a:r>
            <a:r>
              <a:rPr lang="en-US" dirty="0" err="1"/>
              <a:t>uma</a:t>
            </a:r>
            <a:r>
              <a:rPr lang="en-US" dirty="0"/>
              <a:t> cloud</a:t>
            </a:r>
          </a:p>
        </p:txBody>
      </p:sp>
      <p:sp>
        <p:nvSpPr>
          <p:cNvPr id="3" name="Date Placeholder 2">
            <a:extLst>
              <a:ext uri="{FF2B5EF4-FFF2-40B4-BE49-F238E27FC236}">
                <a16:creationId xmlns:a16="http://schemas.microsoft.com/office/drawing/2014/main" id="{17C01414-4975-414E-8856-D971FA59E2B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0C90DCB-432F-794D-856C-B9E802F5217B}"/>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2888A97-716F-F348-9832-6E0E51D8AA22}"/>
              </a:ext>
            </a:extLst>
          </p:cNvPr>
          <p:cNvSpPr>
            <a:spLocks noGrp="1"/>
          </p:cNvSpPr>
          <p:nvPr>
            <p:ph type="sldNum" sz="quarter" idx="12"/>
          </p:nvPr>
        </p:nvSpPr>
        <p:spPr/>
        <p:txBody>
          <a:bodyPr/>
          <a:lstStyle/>
          <a:p>
            <a:fld id="{BAFC06C6-5388-EF48-9B75-F2C2BBFC0E68}" type="slidenum">
              <a:rPr lang="en-US" smtClean="0"/>
              <a:t>13</a:t>
            </a:fld>
            <a:endParaRPr lang="en-US" dirty="0"/>
          </a:p>
        </p:txBody>
      </p:sp>
      <p:pic>
        <p:nvPicPr>
          <p:cNvPr id="7" name="Picture 6">
            <a:extLst>
              <a:ext uri="{FF2B5EF4-FFF2-40B4-BE49-F238E27FC236}">
                <a16:creationId xmlns:a16="http://schemas.microsoft.com/office/drawing/2014/main" id="{36DE1554-8CA8-814C-8A8C-56DAB3690271}"/>
              </a:ext>
            </a:extLst>
          </p:cNvPr>
          <p:cNvPicPr>
            <a:picLocks noChangeAspect="1"/>
          </p:cNvPicPr>
          <p:nvPr/>
        </p:nvPicPr>
        <p:blipFill>
          <a:blip r:embed="rId2"/>
          <a:stretch>
            <a:fillRect/>
          </a:stretch>
        </p:blipFill>
        <p:spPr>
          <a:xfrm>
            <a:off x="885979" y="1892300"/>
            <a:ext cx="7572221" cy="3670300"/>
          </a:xfrm>
          <a:prstGeom prst="rect">
            <a:avLst/>
          </a:prstGeom>
        </p:spPr>
      </p:pic>
    </p:spTree>
    <p:extLst>
      <p:ext uri="{BB962C8B-B14F-4D97-AF65-F5344CB8AC3E}">
        <p14:creationId xmlns:p14="http://schemas.microsoft.com/office/powerpoint/2010/main" val="381633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1279-F616-1446-96C7-5C8D60075E26}"/>
              </a:ext>
            </a:extLst>
          </p:cNvPr>
          <p:cNvSpPr>
            <a:spLocks noGrp="1"/>
          </p:cNvSpPr>
          <p:nvPr>
            <p:ph type="title"/>
          </p:nvPr>
        </p:nvSpPr>
        <p:spPr/>
        <p:txBody>
          <a:bodyPr/>
          <a:lstStyle/>
          <a:p>
            <a:r>
              <a:rPr lang="en-US" dirty="0"/>
              <a:t>A </a:t>
            </a:r>
            <a:r>
              <a:rPr lang="en-US" dirty="0" err="1"/>
              <a:t>coluna</a:t>
            </a:r>
            <a:r>
              <a:rPr lang="en-US" dirty="0"/>
              <a:t> vertebral da cloud: Datacenters</a:t>
            </a:r>
          </a:p>
        </p:txBody>
      </p:sp>
      <p:sp>
        <p:nvSpPr>
          <p:cNvPr id="3" name="Date Placeholder 2">
            <a:extLst>
              <a:ext uri="{FF2B5EF4-FFF2-40B4-BE49-F238E27FC236}">
                <a16:creationId xmlns:a16="http://schemas.microsoft.com/office/drawing/2014/main" id="{CF7F47DD-51BD-AC43-9060-BB621F47724D}"/>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29D0C4A-4206-ED4D-BA0E-0C77E6F10BC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62C660D9-D00E-3345-9743-92C00BA900A8}"/>
              </a:ext>
            </a:extLst>
          </p:cNvPr>
          <p:cNvSpPr>
            <a:spLocks noGrp="1"/>
          </p:cNvSpPr>
          <p:nvPr>
            <p:ph type="sldNum" sz="quarter" idx="12"/>
          </p:nvPr>
        </p:nvSpPr>
        <p:spPr/>
        <p:txBody>
          <a:bodyPr/>
          <a:lstStyle/>
          <a:p>
            <a:fld id="{BAFC06C6-5388-EF48-9B75-F2C2BBFC0E68}" type="slidenum">
              <a:rPr lang="en-US" smtClean="0"/>
              <a:t>14</a:t>
            </a:fld>
            <a:endParaRPr lang="en-US" dirty="0"/>
          </a:p>
        </p:txBody>
      </p:sp>
      <p:pic>
        <p:nvPicPr>
          <p:cNvPr id="5122" name="Picture 2" descr="page4image41583712">
            <a:extLst>
              <a:ext uri="{FF2B5EF4-FFF2-40B4-BE49-F238E27FC236}">
                <a16:creationId xmlns:a16="http://schemas.microsoft.com/office/drawing/2014/main" id="{EB00B581-947D-A14B-AB1F-5319CF3F7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5"/>
          <a:stretch/>
        </p:blipFill>
        <p:spPr bwMode="auto">
          <a:xfrm>
            <a:off x="1222248" y="1219200"/>
            <a:ext cx="6931152" cy="502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651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deployment</a:t>
            </a:r>
          </a:p>
        </p:txBody>
      </p:sp>
      <p:pic>
        <p:nvPicPr>
          <p:cNvPr id="20482" name="Picture 2" descr="http://upload.wikimedia.org/wikipedia/commons/thumb/8/87/Cloud_computing_types.svg/395px-Cloud_computing_types.svg.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454"/>
          <a:stretch/>
        </p:blipFill>
        <p:spPr bwMode="auto">
          <a:xfrm>
            <a:off x="762000" y="1600201"/>
            <a:ext cx="7613134"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0"/>
          </p:nvPr>
        </p:nvSpPr>
        <p:spPr/>
        <p:txBody>
          <a:bodyPr/>
          <a:lstStyle/>
          <a:p>
            <a:fld id="{DF07AA48-83EC-4C7A-9C45-8AA9F75F5F27}" type="slidenum">
              <a:rPr lang="en-US" smtClean="0"/>
              <a:pPr/>
              <a:t>15</a:t>
            </a:fld>
            <a:endParaRPr lang="en-US"/>
          </a:p>
        </p:txBody>
      </p:sp>
      <p:sp>
        <p:nvSpPr>
          <p:cNvPr id="4" name="Date Placeholder 3">
            <a:extLst>
              <a:ext uri="{FF2B5EF4-FFF2-40B4-BE49-F238E27FC236}">
                <a16:creationId xmlns:a16="http://schemas.microsoft.com/office/drawing/2014/main" id="{A5104549-8C5F-9240-8368-C9BB3EBB186B}"/>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EDB1243C-4D6A-6147-8DE1-58884DFD138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672669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service delivery</a:t>
            </a:r>
          </a:p>
        </p:txBody>
      </p:sp>
      <p:pic>
        <p:nvPicPr>
          <p:cNvPr id="2053" name="Picture 5" descr="http://onsaas.net/wp-content/uploads/2008/06/iaas-paas-sa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167" y="2209800"/>
            <a:ext cx="6720233" cy="38322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1381076"/>
            <a:ext cx="1589680" cy="1204488"/>
          </a:xfrm>
          <a:prstGeom prst="rect">
            <a:avLst/>
          </a:prstGeom>
        </p:spPr>
      </p:pic>
      <p:sp>
        <p:nvSpPr>
          <p:cNvPr id="4" name="Slide Number Placeholder 3"/>
          <p:cNvSpPr>
            <a:spLocks noGrp="1"/>
          </p:cNvSpPr>
          <p:nvPr>
            <p:ph type="sldNum" sz="quarter" idx="10"/>
          </p:nvPr>
        </p:nvSpPr>
        <p:spPr/>
        <p:txBody>
          <a:bodyPr/>
          <a:lstStyle/>
          <a:p>
            <a:fld id="{DF07AA48-83EC-4C7A-9C45-8AA9F75F5F27}" type="slidenum">
              <a:rPr lang="en-US" smtClean="0"/>
              <a:pPr/>
              <a:t>16</a:t>
            </a:fld>
            <a:endParaRPr lang="en-US"/>
          </a:p>
        </p:txBody>
      </p:sp>
      <p:sp>
        <p:nvSpPr>
          <p:cNvPr id="5" name="Date Placeholder 4">
            <a:extLst>
              <a:ext uri="{FF2B5EF4-FFF2-40B4-BE49-F238E27FC236}">
                <a16:creationId xmlns:a16="http://schemas.microsoft.com/office/drawing/2014/main" id="{CBEB8F76-45AF-EC43-AB8F-44CE51DAD9B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D41A647-E2B1-264C-9A77-14CDBB7D8C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1474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5152-343F-5C48-BB12-45F72DE99D08}"/>
              </a:ext>
            </a:extLst>
          </p:cNvPr>
          <p:cNvSpPr>
            <a:spLocks noGrp="1"/>
          </p:cNvSpPr>
          <p:nvPr>
            <p:ph type="title"/>
          </p:nvPr>
        </p:nvSpPr>
        <p:spPr/>
        <p:txBody>
          <a:bodyPr/>
          <a:lstStyle/>
          <a:p>
            <a:r>
              <a:rPr lang="en-US" dirty="0" err="1"/>
              <a:t>Modelos</a:t>
            </a:r>
            <a:r>
              <a:rPr lang="en-US" dirty="0"/>
              <a:t> de cloud service delivery</a:t>
            </a:r>
          </a:p>
        </p:txBody>
      </p:sp>
      <p:sp>
        <p:nvSpPr>
          <p:cNvPr id="3" name="Date Placeholder 2">
            <a:extLst>
              <a:ext uri="{FF2B5EF4-FFF2-40B4-BE49-F238E27FC236}">
                <a16:creationId xmlns:a16="http://schemas.microsoft.com/office/drawing/2014/main" id="{103EB74A-2A3B-8E44-8FCE-A1D16D8CD5B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F72468-EF9B-C346-8886-391391E2DDC0}"/>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5E277C32-C027-DC4F-A141-8D3EE281007D}"/>
              </a:ext>
            </a:extLst>
          </p:cNvPr>
          <p:cNvSpPr>
            <a:spLocks noGrp="1"/>
          </p:cNvSpPr>
          <p:nvPr>
            <p:ph type="sldNum" sz="quarter" idx="12"/>
          </p:nvPr>
        </p:nvSpPr>
        <p:spPr/>
        <p:txBody>
          <a:bodyPr/>
          <a:lstStyle/>
          <a:p>
            <a:fld id="{BAFC06C6-5388-EF48-9B75-F2C2BBFC0E68}" type="slidenum">
              <a:rPr lang="en-US" smtClean="0"/>
              <a:t>17</a:t>
            </a:fld>
            <a:endParaRPr lang="en-US" dirty="0"/>
          </a:p>
        </p:txBody>
      </p:sp>
      <p:sp>
        <p:nvSpPr>
          <p:cNvPr id="6" name="Content Placeholder 5">
            <a:extLst>
              <a:ext uri="{FF2B5EF4-FFF2-40B4-BE49-F238E27FC236}">
                <a16:creationId xmlns:a16="http://schemas.microsoft.com/office/drawing/2014/main" id="{3E844D6A-E0EA-B942-A37B-88F0EC33E8C9}"/>
              </a:ext>
            </a:extLst>
          </p:cNvPr>
          <p:cNvSpPr>
            <a:spLocks noGrp="1"/>
          </p:cNvSpPr>
          <p:nvPr>
            <p:ph sz="quarter" idx="1"/>
          </p:nvPr>
        </p:nvSpPr>
        <p:spPr/>
        <p:txBody>
          <a:bodyPr/>
          <a:lstStyle/>
          <a:p>
            <a:r>
              <a:rPr lang="en-US" dirty="0" err="1"/>
              <a:t>Três</a:t>
            </a:r>
            <a:r>
              <a:rPr lang="en-US" dirty="0"/>
              <a:t> </a:t>
            </a:r>
            <a:r>
              <a:rPr lang="en-US" dirty="0" err="1"/>
              <a:t>modelos</a:t>
            </a:r>
            <a:r>
              <a:rPr lang="en-US" dirty="0"/>
              <a:t> </a:t>
            </a:r>
            <a:r>
              <a:rPr lang="en-US" dirty="0" err="1"/>
              <a:t>principais</a:t>
            </a:r>
            <a:r>
              <a:rPr lang="en-US" dirty="0"/>
              <a:t>: IaaS, PaaS, and SaaS</a:t>
            </a:r>
          </a:p>
          <a:p>
            <a:pPr lvl="1"/>
            <a:r>
              <a:rPr lang="en-US" sz="2000" dirty="0"/>
              <a:t>“You” – o </a:t>
            </a:r>
            <a:r>
              <a:rPr lang="en-US" sz="2000" dirty="0" err="1"/>
              <a:t>cliente</a:t>
            </a:r>
            <a:r>
              <a:rPr lang="en-US" sz="2000" dirty="0"/>
              <a:t> cloud; “</a:t>
            </a:r>
            <a:r>
              <a:rPr lang="en-US" sz="2000" dirty="0" err="1"/>
              <a:t>Infradapt</a:t>
            </a:r>
            <a:r>
              <a:rPr lang="en-US" sz="2000" dirty="0"/>
              <a:t>” – o </a:t>
            </a:r>
            <a:r>
              <a:rPr lang="en-US" sz="2000" dirty="0" err="1"/>
              <a:t>provedor</a:t>
            </a:r>
            <a:r>
              <a:rPr lang="en-US" sz="2000" dirty="0"/>
              <a:t> de </a:t>
            </a:r>
            <a:r>
              <a:rPr lang="en-US" sz="2000" dirty="0" err="1"/>
              <a:t>serviço</a:t>
            </a:r>
            <a:r>
              <a:rPr lang="en-US" sz="2000" dirty="0"/>
              <a:t> cloud</a:t>
            </a:r>
          </a:p>
        </p:txBody>
      </p:sp>
      <p:pic>
        <p:nvPicPr>
          <p:cNvPr id="3073" name="Picture 1" descr="page13image41583824">
            <a:extLst>
              <a:ext uri="{FF2B5EF4-FFF2-40B4-BE49-F238E27FC236}">
                <a16:creationId xmlns:a16="http://schemas.microsoft.com/office/drawing/2014/main" id="{6332180D-C7D1-1649-B9F6-0F1F78875A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00" r="5000" b="4582"/>
          <a:stretch/>
        </p:blipFill>
        <p:spPr bwMode="auto">
          <a:xfrm>
            <a:off x="1371600" y="2286000"/>
            <a:ext cx="6629400" cy="39471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786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Virtualização</a:t>
            </a:r>
            <a:r>
              <a:rPr lang="en-US" dirty="0"/>
              <a:t> </a:t>
            </a:r>
            <a:r>
              <a:rPr lang="en-US" dirty="0" err="1"/>
              <a:t>muito</a:t>
            </a:r>
            <a:r>
              <a:rPr lang="en-US" dirty="0"/>
              <a:t> </a:t>
            </a:r>
            <a:r>
              <a:rPr lang="en-US" dirty="0" err="1"/>
              <a:t>usada</a:t>
            </a:r>
            <a:r>
              <a:rPr lang="en-US" dirty="0"/>
              <a:t> </a:t>
            </a:r>
            <a:r>
              <a:rPr lang="en-US" dirty="0" err="1"/>
              <a:t>na</a:t>
            </a:r>
            <a:r>
              <a:rPr lang="en-US" dirty="0"/>
              <a:t> cloud</a:t>
            </a:r>
          </a:p>
        </p:txBody>
      </p:sp>
      <p:sp>
        <p:nvSpPr>
          <p:cNvPr id="3" name="Content Placeholder 2"/>
          <p:cNvSpPr>
            <a:spLocks noGrp="1"/>
          </p:cNvSpPr>
          <p:nvPr>
            <p:ph idx="1"/>
          </p:nvPr>
        </p:nvSpPr>
        <p:spPr>
          <a:xfrm>
            <a:off x="457200" y="1295401"/>
            <a:ext cx="8229600" cy="1828800"/>
          </a:xfrm>
        </p:spPr>
        <p:txBody>
          <a:bodyPr>
            <a:normAutofit/>
          </a:bodyPr>
          <a:lstStyle/>
          <a:p>
            <a:pPr marL="0" indent="0" algn="ctr">
              <a:buNone/>
            </a:pPr>
            <a:r>
              <a:rPr lang="en-US" dirty="0" err="1"/>
              <a:t>Permite</a:t>
            </a:r>
            <a:r>
              <a:rPr lang="en-US" dirty="0"/>
              <a:t> </a:t>
            </a:r>
            <a:r>
              <a:rPr lang="en-US" dirty="0" err="1"/>
              <a:t>particionar</a:t>
            </a:r>
            <a:r>
              <a:rPr lang="en-US" dirty="0"/>
              <a:t> </a:t>
            </a:r>
            <a:r>
              <a:rPr lang="en-US" dirty="0" err="1"/>
              <a:t>recursos</a:t>
            </a:r>
            <a:r>
              <a:rPr lang="en-US" dirty="0"/>
              <a:t> entre </a:t>
            </a:r>
            <a:r>
              <a:rPr lang="en-US" dirty="0" err="1"/>
              <a:t>utilizadores</a:t>
            </a:r>
            <a:r>
              <a:rPr lang="en-US" dirty="0"/>
              <a:t> / </a:t>
            </a:r>
            <a:r>
              <a:rPr lang="en-US" dirty="0" err="1"/>
              <a:t>aplicações</a:t>
            </a:r>
            <a:r>
              <a:rPr lang="en-US" dirty="0"/>
              <a:t>; </a:t>
            </a:r>
            <a:r>
              <a:rPr lang="en-US" dirty="0" err="1"/>
              <a:t>garante</a:t>
            </a:r>
            <a:r>
              <a:rPr lang="en-US" dirty="0"/>
              <a:t> </a:t>
            </a:r>
            <a:r>
              <a:rPr lang="en-US" b="1" dirty="0" err="1"/>
              <a:t>isolamento</a:t>
            </a:r>
            <a:endParaRPr lang="en-US" b="1"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18</a:t>
            </a:fld>
            <a:endParaRPr lang="en-US"/>
          </a:p>
        </p:txBody>
      </p:sp>
      <p:sp>
        <p:nvSpPr>
          <p:cNvPr id="5" name="Date Placeholder 4">
            <a:extLst>
              <a:ext uri="{FF2B5EF4-FFF2-40B4-BE49-F238E27FC236}">
                <a16:creationId xmlns:a16="http://schemas.microsoft.com/office/drawing/2014/main" id="{E96F81CC-CC6A-AF4A-B3CC-44210AA2DA5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DEBB206-D494-5943-8221-29530C8FF6D8}"/>
              </a:ext>
            </a:extLst>
          </p:cNvPr>
          <p:cNvSpPr>
            <a:spLocks noGrp="1"/>
          </p:cNvSpPr>
          <p:nvPr>
            <p:ph type="ftr" sz="quarter" idx="11"/>
          </p:nvPr>
        </p:nvSpPr>
        <p:spPr/>
        <p:txBody>
          <a:bodyPr/>
          <a:lstStyle/>
          <a:p>
            <a:r>
              <a:rPr lang="en-US"/>
              <a:t>Cloud Security - Nuno Santos</a:t>
            </a:r>
            <a:endParaRPr lang="en-US" dirty="0"/>
          </a:p>
        </p:txBody>
      </p:sp>
      <p:pic>
        <p:nvPicPr>
          <p:cNvPr id="7" name="Picture 6">
            <a:extLst>
              <a:ext uri="{FF2B5EF4-FFF2-40B4-BE49-F238E27FC236}">
                <a16:creationId xmlns:a16="http://schemas.microsoft.com/office/drawing/2014/main" id="{F353A0E4-914B-B24A-B112-7AE9B285BF90}"/>
              </a:ext>
            </a:extLst>
          </p:cNvPr>
          <p:cNvPicPr>
            <a:picLocks noChangeAspect="1"/>
          </p:cNvPicPr>
          <p:nvPr/>
        </p:nvPicPr>
        <p:blipFill>
          <a:blip r:embed="rId3"/>
          <a:stretch>
            <a:fillRect/>
          </a:stretch>
        </p:blipFill>
        <p:spPr>
          <a:xfrm>
            <a:off x="2273300" y="2514600"/>
            <a:ext cx="4889500" cy="3505200"/>
          </a:xfrm>
          <a:prstGeom prst="rect">
            <a:avLst/>
          </a:prstGeom>
        </p:spPr>
      </p:pic>
    </p:spTree>
    <p:extLst>
      <p:ext uri="{BB962C8B-B14F-4D97-AF65-F5344CB8AC3E}">
        <p14:creationId xmlns:p14="http://schemas.microsoft.com/office/powerpoint/2010/main" val="1158331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62000" y="2971800"/>
            <a:ext cx="7391400" cy="1066800"/>
          </a:xfrm>
        </p:spPr>
        <p:txBody>
          <a:bodyPr>
            <a:normAutofit/>
          </a:bodyPr>
          <a:lstStyle/>
          <a:p>
            <a:r>
              <a:rPr lang="en-US" dirty="0" err="1"/>
              <a:t>Principais</a:t>
            </a:r>
            <a:r>
              <a:rPr lang="en-US" dirty="0"/>
              <a:t> </a:t>
            </a:r>
            <a:r>
              <a:rPr lang="en-US" dirty="0" err="1"/>
              <a:t>riscos</a:t>
            </a:r>
            <a:r>
              <a:rPr lang="en-US" dirty="0"/>
              <a:t> com a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19</a:t>
            </a:fld>
            <a:endParaRPr lang="en-US" dirty="0"/>
          </a:p>
        </p:txBody>
      </p:sp>
    </p:spTree>
    <p:extLst>
      <p:ext uri="{BB962C8B-B14F-4D97-AF65-F5344CB8AC3E}">
        <p14:creationId xmlns:p14="http://schemas.microsoft.com/office/powerpoint/2010/main" val="166694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800B-9827-054A-80F3-42ED1D662016}"/>
              </a:ext>
            </a:extLst>
          </p:cNvPr>
          <p:cNvSpPr>
            <a:spLocks noGrp="1"/>
          </p:cNvSpPr>
          <p:nvPr>
            <p:ph type="title"/>
          </p:nvPr>
        </p:nvSpPr>
        <p:spPr/>
        <p:txBody>
          <a:bodyPr/>
          <a:lstStyle/>
          <a:p>
            <a:r>
              <a:rPr lang="en-US" dirty="0"/>
              <a:t>O que </a:t>
            </a:r>
            <a:r>
              <a:rPr lang="en-US" dirty="0" err="1"/>
              <a:t>é</a:t>
            </a:r>
            <a:r>
              <a:rPr lang="en-US" dirty="0"/>
              <a:t> a cloud?</a:t>
            </a:r>
          </a:p>
        </p:txBody>
      </p:sp>
      <p:sp>
        <p:nvSpPr>
          <p:cNvPr id="3" name="Date Placeholder 2">
            <a:extLst>
              <a:ext uri="{FF2B5EF4-FFF2-40B4-BE49-F238E27FC236}">
                <a16:creationId xmlns:a16="http://schemas.microsoft.com/office/drawing/2014/main" id="{8586F0B8-5E4D-EA40-BA32-4A651E5D91B0}"/>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5F74C3-1006-6B41-990D-948FC8B6914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F7429F-8EAC-8D4D-BB1D-9A84B8701CC3}"/>
              </a:ext>
            </a:extLst>
          </p:cNvPr>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a:extLst>
              <a:ext uri="{FF2B5EF4-FFF2-40B4-BE49-F238E27FC236}">
                <a16:creationId xmlns:a16="http://schemas.microsoft.com/office/drawing/2014/main" id="{DE29259A-9C6A-B544-B3AA-5AAEB42540D0}"/>
              </a:ext>
            </a:extLst>
          </p:cNvPr>
          <p:cNvSpPr>
            <a:spLocks noGrp="1"/>
          </p:cNvSpPr>
          <p:nvPr>
            <p:ph sz="quarter" idx="1"/>
          </p:nvPr>
        </p:nvSpPr>
        <p:spPr/>
        <p:txBody>
          <a:bodyPr/>
          <a:lstStyle/>
          <a:p>
            <a:pPr marL="0" indent="0" algn="ctr">
              <a:buNone/>
            </a:pPr>
            <a:r>
              <a:rPr lang="en-US" dirty="0"/>
              <a:t>“Cloud computing is a model for enabling convenient, on-demand network access to a shared pool of configurable resources (e.g., networks, servers, storage, applications, and services) that can be rapidly provisioned and released with minimal management effort or service provider interaction.”</a:t>
            </a:r>
          </a:p>
          <a:p>
            <a:pPr marL="0" indent="0" algn="r">
              <a:buNone/>
            </a:pPr>
            <a:r>
              <a:rPr lang="en-US" dirty="0"/>
              <a:t>NIST</a:t>
            </a:r>
          </a:p>
        </p:txBody>
      </p:sp>
      <p:pic>
        <p:nvPicPr>
          <p:cNvPr id="1025" name="Picture 1" descr="page7image58688320">
            <a:extLst>
              <a:ext uri="{FF2B5EF4-FFF2-40B4-BE49-F238E27FC236}">
                <a16:creationId xmlns:a16="http://schemas.microsoft.com/office/drawing/2014/main" id="{19034339-EF18-124F-80C3-DC553602A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297" y="4481793"/>
            <a:ext cx="3559503" cy="1874557"/>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page7image58692480">
            <a:extLst>
              <a:ext uri="{FF2B5EF4-FFF2-40B4-BE49-F238E27FC236}">
                <a16:creationId xmlns:a16="http://schemas.microsoft.com/office/drawing/2014/main" id="{37CE7D84-E643-074A-B4EE-A6EEC8D4D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25" y="4648200"/>
            <a:ext cx="2127275" cy="1401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30996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Perda</a:t>
            </a:r>
            <a:r>
              <a:rPr lang="en-US" dirty="0"/>
              <a:t> de dados</a:t>
            </a:r>
          </a:p>
        </p:txBody>
      </p:sp>
      <p:sp>
        <p:nvSpPr>
          <p:cNvPr id="3" name="Content Placeholder 2"/>
          <p:cNvSpPr>
            <a:spLocks noGrp="1"/>
          </p:cNvSpPr>
          <p:nvPr>
            <p:ph idx="1"/>
          </p:nvPr>
        </p:nvSpPr>
        <p:spPr>
          <a:xfrm>
            <a:off x="457200" y="1295400"/>
            <a:ext cx="4800600" cy="4830763"/>
          </a:xfrm>
        </p:spPr>
        <p:txBody>
          <a:bodyPr/>
          <a:lstStyle/>
          <a:p>
            <a:pPr marL="0" indent="0">
              <a:buNone/>
            </a:pPr>
            <a:endParaRPr lang="en-US" sz="2400" dirty="0"/>
          </a:p>
          <a:p>
            <a:pPr marL="0" indent="0">
              <a:buNone/>
            </a:pPr>
            <a:r>
              <a:rPr lang="en-US" sz="2400" dirty="0"/>
              <a:t>"Regrettably, based on Microsoft/Danger's latest recovery assessment of their systems, we must now inform you that personal information stored on your device—such as contacts, calendar entries, to-do lists or photos—that is no longer on your Sidekick almost certainly has been lost as a result of a server failure at Microsoft/Danger."</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20</a:t>
            </a:fld>
            <a:endParaRPr lang="en-US"/>
          </a:p>
        </p:txBody>
      </p:sp>
      <p:pic>
        <p:nvPicPr>
          <p:cNvPr id="1026" name="Picture 2" descr="http://static.arstechnica.net/2009/10/12/sidekick_st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0"/>
            <a:ext cx="4057986"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2F228FC-0CCA-EC4B-B1F1-8FC5F2394F4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E7AC576-AB1E-FB4D-A55F-0E2A9BB3445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15538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Downtimes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21</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80" t="12189" r="32411" b="3437"/>
          <a:stretch/>
        </p:blipFill>
        <p:spPr>
          <a:xfrm>
            <a:off x="274320" y="1371600"/>
            <a:ext cx="3916680" cy="503573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331" r="4405" b="5336"/>
          <a:stretch/>
        </p:blipFill>
        <p:spPr>
          <a:xfrm>
            <a:off x="2929128" y="1280160"/>
            <a:ext cx="4480560" cy="5577840"/>
          </a:xfrm>
          <a:prstGeom prst="rect">
            <a:avLst/>
          </a:prstGeom>
        </p:spPr>
      </p:pic>
      <p:pic>
        <p:nvPicPr>
          <p:cNvPr id="5" name="Content Placeholder 4"/>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4512" r="5252" b="5985"/>
          <a:stretch/>
        </p:blipFill>
        <p:spPr>
          <a:xfrm>
            <a:off x="5203405" y="2515870"/>
            <a:ext cx="4023360" cy="3840480"/>
          </a:xfrm>
        </p:spPr>
      </p:pic>
      <p:sp>
        <p:nvSpPr>
          <p:cNvPr id="3" name="Date Placeholder 2">
            <a:extLst>
              <a:ext uri="{FF2B5EF4-FFF2-40B4-BE49-F238E27FC236}">
                <a16:creationId xmlns:a16="http://schemas.microsoft.com/office/drawing/2014/main" id="{049298EE-41A1-384C-A7E2-BAAE42D2125A}"/>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C27C1240-9EB1-5945-8DD7-73687F1E6A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13707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Cracking</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1042" r="5320" b="3778"/>
          <a:stretch/>
        </p:blipFill>
        <p:spPr>
          <a:xfrm>
            <a:off x="547116" y="1219200"/>
            <a:ext cx="3429000" cy="5320862"/>
          </a:xfrm>
        </p:spPr>
      </p:pic>
      <p:sp>
        <p:nvSpPr>
          <p:cNvPr id="4" name="Slide Number Placeholder 3"/>
          <p:cNvSpPr>
            <a:spLocks noGrp="1"/>
          </p:cNvSpPr>
          <p:nvPr>
            <p:ph type="sldNum" sz="quarter" idx="10"/>
          </p:nvPr>
        </p:nvSpPr>
        <p:spPr/>
        <p:txBody>
          <a:bodyPr/>
          <a:lstStyle/>
          <a:p>
            <a:fld id="{DF07AA48-83EC-4C7A-9C45-8AA9F75F5F27}" type="slidenum">
              <a:rPr lang="en-US" smtClean="0"/>
              <a:pPr/>
              <a:t>22</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1993" r="3519" b="4002"/>
          <a:stretch/>
        </p:blipFill>
        <p:spPr>
          <a:xfrm>
            <a:off x="4495800" y="1219200"/>
            <a:ext cx="4297680" cy="5760720"/>
          </a:xfrm>
          <a:prstGeom prst="rect">
            <a:avLst/>
          </a:prstGeom>
        </p:spPr>
      </p:pic>
      <p:sp>
        <p:nvSpPr>
          <p:cNvPr id="3" name="Date Placeholder 2">
            <a:extLst>
              <a:ext uri="{FF2B5EF4-FFF2-40B4-BE49-F238E27FC236}">
                <a16:creationId xmlns:a16="http://schemas.microsoft.com/office/drawing/2014/main" id="{F14176A7-CBC7-2940-864B-D875C4C121D7}"/>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D092CB0D-B8E3-E54C-B81E-98DD0B30E98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531681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4191000" cy="792162"/>
          </a:xfrm>
        </p:spPr>
        <p:txBody>
          <a:bodyPr/>
          <a:lstStyle/>
          <a:p>
            <a:r>
              <a:rPr lang="en-US" dirty="0"/>
              <a:t>Botnets and Malware</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808" t="11390" r="6666" b="5196"/>
          <a:stretch/>
        </p:blipFill>
        <p:spPr>
          <a:xfrm>
            <a:off x="4724400" y="457200"/>
            <a:ext cx="4343400" cy="6161567"/>
          </a:xfrm>
        </p:spPr>
      </p:pic>
      <p:sp>
        <p:nvSpPr>
          <p:cNvPr id="4" name="Slide Number Placeholder 3"/>
          <p:cNvSpPr>
            <a:spLocks noGrp="1"/>
          </p:cNvSpPr>
          <p:nvPr>
            <p:ph type="sldNum" sz="quarter" idx="10"/>
          </p:nvPr>
        </p:nvSpPr>
        <p:spPr/>
        <p:txBody>
          <a:bodyPr/>
          <a:lstStyle/>
          <a:p>
            <a:fld id="{DF07AA48-83EC-4C7A-9C45-8AA9F75F5F27}" type="slidenum">
              <a:rPr lang="en-US" smtClean="0"/>
              <a:pPr/>
              <a:t>23</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 t="11992" r="3555" b="8003"/>
          <a:stretch/>
        </p:blipFill>
        <p:spPr>
          <a:xfrm>
            <a:off x="457200" y="990600"/>
            <a:ext cx="3840480" cy="5486400"/>
          </a:xfrm>
          <a:prstGeom prst="rect">
            <a:avLst/>
          </a:prstGeom>
        </p:spPr>
      </p:pic>
      <p:sp>
        <p:nvSpPr>
          <p:cNvPr id="7" name="Oval 6"/>
          <p:cNvSpPr/>
          <p:nvPr/>
        </p:nvSpPr>
        <p:spPr>
          <a:xfrm>
            <a:off x="2438400" y="5181600"/>
            <a:ext cx="8382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1841A0AE-E127-3D4F-8851-F1623473DC78}"/>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414067F3-4EFE-814F-AD7D-E2DA769D590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278679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4267200" cy="792162"/>
          </a:xfrm>
        </p:spPr>
        <p:txBody>
          <a:bodyPr/>
          <a:lstStyle/>
          <a:p>
            <a:r>
              <a:rPr lang="en-US" dirty="0" err="1"/>
              <a:t>Segurança</a:t>
            </a:r>
            <a:r>
              <a:rPr lang="en-US" dirty="0"/>
              <a:t> hypervisor</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4897" t="12625" r="4491" b="11707"/>
          <a:stretch/>
        </p:blipFill>
        <p:spPr>
          <a:xfrm>
            <a:off x="4876800" y="304800"/>
            <a:ext cx="4191000" cy="5323703"/>
          </a:xfrm>
        </p:spPr>
      </p:pic>
      <p:sp>
        <p:nvSpPr>
          <p:cNvPr id="4" name="Slide Number Placeholder 3"/>
          <p:cNvSpPr>
            <a:spLocks noGrp="1"/>
          </p:cNvSpPr>
          <p:nvPr>
            <p:ph type="sldNum" sz="quarter" idx="10"/>
          </p:nvPr>
        </p:nvSpPr>
        <p:spPr/>
        <p:txBody>
          <a:bodyPr/>
          <a:lstStyle/>
          <a:p>
            <a:fld id="{DF07AA48-83EC-4C7A-9C45-8AA9F75F5F27}" type="slidenum">
              <a:rPr lang="en-US" smtClean="0"/>
              <a:pPr/>
              <a:t>24</a:t>
            </a:fld>
            <a:endParaRPr lang="en-US"/>
          </a:p>
        </p:txBody>
      </p:sp>
      <p:sp>
        <p:nvSpPr>
          <p:cNvPr id="6" name="Content Placeholder 2"/>
          <p:cNvSpPr txBox="1">
            <a:spLocks/>
          </p:cNvSpPr>
          <p:nvPr/>
        </p:nvSpPr>
        <p:spPr bwMode="auto">
          <a:xfrm>
            <a:off x="457200" y="1295401"/>
            <a:ext cx="4191000" cy="19049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ebdings" pitchFamily="18" charset="2"/>
              <a:buChar char="&lt;"/>
              <a:defRPr sz="2800">
                <a:solidFill>
                  <a:schemeClr val="tx1"/>
                </a:solidFill>
                <a:latin typeface="+mn-lt"/>
                <a:ea typeface="+mn-ea"/>
                <a:cs typeface="+mn-cs"/>
              </a:defRPr>
            </a:lvl1pPr>
            <a:lvl2pPr marL="742950" indent="-285750" algn="l" rtl="0" fontAlgn="base">
              <a:spcBef>
                <a:spcPct val="20000"/>
              </a:spcBef>
              <a:spcAft>
                <a:spcPct val="0"/>
              </a:spcAft>
              <a:buFont typeface="Webdings" pitchFamily="18" charset="2"/>
              <a:buChar char="4"/>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Char char="–"/>
              <a:defRPr>
                <a:solidFill>
                  <a:schemeClr val="tx1"/>
                </a:solidFill>
                <a:latin typeface="+mn-lt"/>
              </a:defRPr>
            </a:lvl4pPr>
            <a:lvl5pPr marL="2057400" indent="-228600" algn="l" rtl="0" fontAlgn="base">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0" indent="0">
              <a:buNone/>
            </a:pPr>
            <a:r>
              <a:rPr lang="en-US" sz="2400" dirty="0">
                <a:latin typeface="Tw Cen MT" panose="020B0602020104020603" pitchFamily="34" charset="77"/>
              </a:rPr>
              <a:t>Vulnerability consequences</a:t>
            </a:r>
          </a:p>
          <a:p>
            <a:pPr lvl="1"/>
            <a:r>
              <a:rPr lang="en-US" sz="2000" dirty="0">
                <a:latin typeface="Tw Cen MT" panose="020B0602020104020603" pitchFamily="34" charset="77"/>
              </a:rPr>
              <a:t>Guest code execution with privilege</a:t>
            </a:r>
          </a:p>
          <a:p>
            <a:pPr lvl="1"/>
            <a:r>
              <a:rPr lang="en-US" sz="2000" dirty="0">
                <a:latin typeface="Tw Cen MT" panose="020B0602020104020603" pitchFamily="34" charset="77"/>
              </a:rPr>
              <a:t>VM Escape (Host code execution)</a:t>
            </a:r>
          </a:p>
          <a:p>
            <a:pPr lvl="1"/>
            <a:endParaRPr lang="en-US" dirty="0">
              <a:latin typeface="Tw Cen MT" panose="020B0602020104020603" pitchFamily="34" charset="77"/>
            </a:endParaRPr>
          </a:p>
          <a:p>
            <a:pPr lvl="1"/>
            <a:endParaRPr lang="en-US" dirty="0">
              <a:latin typeface="Tw Cen MT" panose="020B0602020104020603" pitchFamily="34" charset="77"/>
            </a:endParaRPr>
          </a:p>
        </p:txBody>
      </p:sp>
      <p:sp>
        <p:nvSpPr>
          <p:cNvPr id="7" name="Oval 6"/>
          <p:cNvSpPr/>
          <p:nvPr/>
        </p:nvSpPr>
        <p:spPr>
          <a:xfrm>
            <a:off x="4800600" y="4648200"/>
            <a:ext cx="1676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nvPr>
        </p:nvGraphicFramePr>
        <p:xfrm>
          <a:off x="1371600" y="3403599"/>
          <a:ext cx="2286000" cy="2946402"/>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491067">
                <a:tc>
                  <a:txBody>
                    <a:bodyPr/>
                    <a:lstStyle/>
                    <a:p>
                      <a:r>
                        <a:rPr lang="en-US" baseline="0" dirty="0">
                          <a:solidFill>
                            <a:schemeClr val="tx1"/>
                          </a:solidFill>
                        </a:rPr>
                        <a:t>Vendor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CVEs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0"/>
                  </a:ext>
                </a:extLst>
              </a:tr>
              <a:tr h="491067">
                <a:tc>
                  <a:txBody>
                    <a:bodyPr/>
                    <a:lstStyle/>
                    <a:p>
                      <a:r>
                        <a:rPr lang="en-US" baseline="0" dirty="0">
                          <a:solidFill>
                            <a:schemeClr val="tx1"/>
                          </a:solidFill>
                        </a:rPr>
                        <a:t>KVM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1"/>
                  </a:ext>
                </a:extLst>
              </a:tr>
              <a:tr h="491067">
                <a:tc>
                  <a:txBody>
                    <a:bodyPr/>
                    <a:lstStyle/>
                    <a:p>
                      <a:r>
                        <a:rPr lang="en-US" baseline="0" dirty="0">
                          <a:solidFill>
                            <a:schemeClr val="tx1"/>
                          </a:solidFill>
                        </a:rPr>
                        <a:t>QEMU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2"/>
                  </a:ext>
                </a:extLst>
              </a:tr>
              <a:tr h="491067">
                <a:tc>
                  <a:txBody>
                    <a:bodyPr/>
                    <a:lstStyle/>
                    <a:p>
                      <a:r>
                        <a:rPr lang="en-US" baseline="0" dirty="0" err="1">
                          <a:solidFill>
                            <a:schemeClr val="tx1"/>
                          </a:solidFill>
                        </a:rPr>
                        <a:t>VirtualBox</a:t>
                      </a:r>
                      <a:endParaRPr lang="en-US"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3"/>
                  </a:ext>
                </a:extLst>
              </a:tr>
              <a:tr h="491067">
                <a:tc>
                  <a:txBody>
                    <a:bodyPr/>
                    <a:lstStyle/>
                    <a:p>
                      <a:r>
                        <a:rPr lang="en-US" baseline="0" dirty="0">
                          <a:solidFill>
                            <a:schemeClr val="tx1"/>
                          </a:solidFill>
                        </a:rPr>
                        <a:t>VMware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4"/>
                  </a:ext>
                </a:extLst>
              </a:tr>
              <a:tr h="491067">
                <a:tc>
                  <a:txBody>
                    <a:bodyPr/>
                    <a:lstStyle/>
                    <a:p>
                      <a:r>
                        <a:rPr lang="en-US" baseline="0" dirty="0">
                          <a:solidFill>
                            <a:schemeClr val="tx1"/>
                          </a:solidFill>
                        </a:rPr>
                        <a:t>Xen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5"/>
                  </a:ext>
                </a:extLst>
              </a:tr>
            </a:tbl>
          </a:graphicData>
        </a:graphic>
      </p:graphicFrame>
      <p:sp>
        <p:nvSpPr>
          <p:cNvPr id="9" name="TextBox 8"/>
          <p:cNvSpPr txBox="1"/>
          <p:nvPr/>
        </p:nvSpPr>
        <p:spPr>
          <a:xfrm>
            <a:off x="5058710" y="5715000"/>
            <a:ext cx="2332690" cy="646331"/>
          </a:xfrm>
          <a:prstGeom prst="rect">
            <a:avLst/>
          </a:prstGeom>
          <a:noFill/>
        </p:spPr>
        <p:txBody>
          <a:bodyPr wrap="none" rtlCol="0">
            <a:spAutoFit/>
          </a:bodyPr>
          <a:lstStyle/>
          <a:p>
            <a:r>
              <a:rPr lang="en-US" dirty="0">
                <a:latin typeface="Tw Cen MT" panose="020B0602020104020603" pitchFamily="34" charset="77"/>
              </a:rPr>
              <a:t>Xen CVE-2008-1943</a:t>
            </a:r>
          </a:p>
          <a:p>
            <a:r>
              <a:rPr lang="en-US" dirty="0" err="1">
                <a:latin typeface="Tw Cen MT" panose="020B0602020104020603" pitchFamily="34" charset="77"/>
              </a:rPr>
              <a:t>VBox</a:t>
            </a:r>
            <a:r>
              <a:rPr lang="en-US" dirty="0">
                <a:latin typeface="Tw Cen MT" panose="020B0602020104020603" pitchFamily="34" charset="77"/>
              </a:rPr>
              <a:t> CVE-2010-3583</a:t>
            </a:r>
          </a:p>
        </p:txBody>
      </p:sp>
      <p:sp>
        <p:nvSpPr>
          <p:cNvPr id="3" name="Date Placeholder 2">
            <a:extLst>
              <a:ext uri="{FF2B5EF4-FFF2-40B4-BE49-F238E27FC236}">
                <a16:creationId xmlns:a16="http://schemas.microsoft.com/office/drawing/2014/main" id="{1C78A4A8-10E6-2D4F-B182-EECDA94C977C}"/>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D11AEEB-1742-6549-B5E0-00080E9141EF}"/>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5466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Ataques</a:t>
            </a:r>
            <a:r>
              <a:rPr lang="en-US" dirty="0"/>
              <a:t> inter-VM</a:t>
            </a:r>
          </a:p>
        </p:txBody>
      </p:sp>
      <p:sp>
        <p:nvSpPr>
          <p:cNvPr id="3" name="Content Placeholder 2"/>
          <p:cNvSpPr>
            <a:spLocks noGrp="1"/>
          </p:cNvSpPr>
          <p:nvPr>
            <p:ph idx="1"/>
          </p:nvPr>
        </p:nvSpPr>
        <p:spPr>
          <a:xfrm>
            <a:off x="457200" y="1295401"/>
            <a:ext cx="8229600" cy="1981199"/>
          </a:xfrm>
        </p:spPr>
        <p:txBody>
          <a:bodyPr>
            <a:normAutofit/>
          </a:bodyPr>
          <a:lstStyle/>
          <a:p>
            <a:r>
              <a:rPr lang="en-US" sz="2400" dirty="0" err="1"/>
              <a:t>Ataque</a:t>
            </a:r>
            <a:r>
              <a:rPr lang="en-US" sz="2400" dirty="0"/>
              <a:t> </a:t>
            </a:r>
            <a:r>
              <a:rPr lang="en-US" sz="2400" dirty="0" err="1"/>
              <a:t>através</a:t>
            </a:r>
            <a:r>
              <a:rPr lang="en-US" sz="2400" dirty="0"/>
              <a:t> de um clipboard </a:t>
            </a:r>
            <a:r>
              <a:rPr lang="en-US" sz="2400" dirty="0" err="1"/>
              <a:t>partilhado</a:t>
            </a:r>
            <a:endParaRPr lang="en-US" sz="2400" dirty="0"/>
          </a:p>
          <a:p>
            <a:pPr lvl="1"/>
            <a:r>
              <a:rPr lang="en-US" sz="2000" dirty="0"/>
              <a:t>http://www.securiteam.com/securitynews/5GP021FKKO.html</a:t>
            </a:r>
          </a:p>
          <a:p>
            <a:r>
              <a:rPr lang="en-US" sz="2400" dirty="0"/>
              <a:t>Pasta </a:t>
            </a:r>
            <a:r>
              <a:rPr lang="en-US" sz="2400" dirty="0" err="1"/>
              <a:t>partilhada</a:t>
            </a:r>
            <a:r>
              <a:rPr lang="en-US" sz="2400" dirty="0"/>
              <a:t> </a:t>
            </a:r>
            <a:r>
              <a:rPr lang="en-US" sz="2400" dirty="0" err="1"/>
              <a:t>permitie</a:t>
            </a:r>
            <a:r>
              <a:rPr lang="en-US" sz="2400" dirty="0"/>
              <a:t> </a:t>
            </a:r>
            <a:r>
              <a:rPr lang="en-US" sz="2400" dirty="0" err="1"/>
              <a:t>alterar</a:t>
            </a:r>
            <a:r>
              <a:rPr lang="en-US" sz="2400" dirty="0"/>
              <a:t> </a:t>
            </a:r>
            <a:r>
              <a:rPr lang="en-US" sz="2400" dirty="0" err="1"/>
              <a:t>imagem</a:t>
            </a:r>
            <a:r>
              <a:rPr lang="en-US" sz="2400" dirty="0"/>
              <a:t> do disco de VMs</a:t>
            </a:r>
          </a:p>
          <a:p>
            <a:pPr lvl="1"/>
            <a:r>
              <a:rPr lang="en-US" sz="2000" dirty="0"/>
              <a:t>CVE-2007-1744</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25</a:t>
            </a:fld>
            <a:endParaRPr lang="en-US"/>
          </a:p>
        </p:txBody>
      </p:sp>
      <p:pic>
        <p:nvPicPr>
          <p:cNvPr id="9218" name="Picture 2" descr="Figure 5. VM Communication Attack on VM2 and V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209924"/>
            <a:ext cx="5905500" cy="2733676"/>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BA1C0199-2D3C-344E-9290-B30278994DB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93638D5-C343-EB45-B1B6-87BC1A9355F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455517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Transience</a:t>
            </a:r>
          </a:p>
        </p:txBody>
      </p:sp>
      <p:sp>
        <p:nvSpPr>
          <p:cNvPr id="3" name="Content Placeholder 2"/>
          <p:cNvSpPr>
            <a:spLocks noGrp="1"/>
          </p:cNvSpPr>
          <p:nvPr>
            <p:ph idx="1"/>
          </p:nvPr>
        </p:nvSpPr>
        <p:spPr/>
        <p:txBody>
          <a:bodyPr/>
          <a:lstStyle/>
          <a:p>
            <a:pPr marL="0" indent="0">
              <a:buNone/>
            </a:pPr>
            <a:r>
              <a:rPr lang="en-US" dirty="0"/>
              <a:t>Users often have specialized VMs.</a:t>
            </a:r>
          </a:p>
          <a:p>
            <a:pPr lvl="1"/>
            <a:r>
              <a:rPr lang="en-US" dirty="0"/>
              <a:t>Testing</a:t>
            </a:r>
          </a:p>
          <a:p>
            <a:pPr lvl="1"/>
            <a:r>
              <a:rPr lang="en-US" dirty="0"/>
              <a:t>Different app versions</a:t>
            </a:r>
          </a:p>
          <a:p>
            <a:pPr lvl="1"/>
            <a:r>
              <a:rPr lang="en-US" dirty="0"/>
              <a:t>Demos</a:t>
            </a:r>
          </a:p>
          <a:p>
            <a:pPr lvl="1"/>
            <a:r>
              <a:rPr lang="en-US" dirty="0"/>
              <a:t>Sandbox</a:t>
            </a:r>
          </a:p>
          <a:p>
            <a:pPr marL="0" indent="0">
              <a:buNone/>
            </a:pPr>
            <a:r>
              <a:rPr lang="en-US" dirty="0"/>
              <a:t>that are not always up, preventing network from converging to a known state.</a:t>
            </a:r>
          </a:p>
          <a:p>
            <a:pPr lvl="1"/>
            <a:r>
              <a:rPr lang="en-US" dirty="0"/>
              <a:t>Infected machines appear, attack, then disappear from the network before can be detected.</a:t>
            </a:r>
          </a:p>
          <a:p>
            <a:pPr lvl="1"/>
            <a:r>
              <a:rPr lang="en-US" dirty="0"/>
              <a:t>Vulnerable systems likewise appear too briefly to be detected and patched.</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26</a:t>
            </a:fld>
            <a:endParaRPr lang="en-US"/>
          </a:p>
        </p:txBody>
      </p:sp>
      <p:sp>
        <p:nvSpPr>
          <p:cNvPr id="5" name="Date Placeholder 4">
            <a:extLst>
              <a:ext uri="{FF2B5EF4-FFF2-40B4-BE49-F238E27FC236}">
                <a16:creationId xmlns:a16="http://schemas.microsoft.com/office/drawing/2014/main" id="{30E61EF2-08B8-C348-8411-0567ACBC9C8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99F7E6A-C272-7E49-81FA-F98863D528E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11290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Lifetime</a:t>
            </a:r>
          </a:p>
        </p:txBody>
      </p:sp>
      <p:sp>
        <p:nvSpPr>
          <p:cNvPr id="3" name="Content Placeholder 2"/>
          <p:cNvSpPr>
            <a:spLocks noGrp="1"/>
          </p:cNvSpPr>
          <p:nvPr>
            <p:ph idx="1"/>
          </p:nvPr>
        </p:nvSpPr>
        <p:spPr>
          <a:xfrm>
            <a:off x="457200" y="1295400"/>
            <a:ext cx="4343400" cy="4830763"/>
          </a:xfrm>
        </p:spPr>
        <p:txBody>
          <a:bodyPr/>
          <a:lstStyle/>
          <a:p>
            <a:pPr marL="0" indent="0">
              <a:buNone/>
            </a:pPr>
            <a:r>
              <a:rPr lang="en-US" dirty="0"/>
              <a:t>Although data was correctly sanitized from VM disk and/or memory, snapshots can retain multiple copies of both VM memory and disk data.</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27</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00600" y="1219200"/>
            <a:ext cx="4090799" cy="3047120"/>
          </a:xfrm>
          <a:prstGeom prst="rect">
            <a:avLst/>
          </a:prstGeom>
          <a:noFill/>
          <a:ln w="9525">
            <a:noFill/>
            <a:miter lim="800000"/>
            <a:headEnd/>
            <a:tailEnd/>
          </a:ln>
          <a:effectLst/>
        </p:spPr>
      </p:pic>
      <p:pic>
        <p:nvPicPr>
          <p:cNvPr id="6" name="Picture 2" descr="Figure 4. State Restore to Maliciou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4419600"/>
            <a:ext cx="6372225" cy="196215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8715A6D3-C3EF-CD47-A769-F435E4F16863}"/>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13335FE7-67A2-A94B-9424-02A347E1E06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978417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Accountability</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28</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229600" cy="557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04B829C3-EDB2-0246-A413-9CECB0D39971}"/>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904396EC-1DEA-514A-B785-695BFD15BE6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4966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Perímetro</a:t>
            </a:r>
            <a:r>
              <a:rPr lang="en-US" dirty="0"/>
              <a:t> de </a:t>
            </a:r>
            <a:r>
              <a:rPr lang="en-US" dirty="0" err="1"/>
              <a:t>segurança</a:t>
            </a:r>
            <a:endParaRPr lang="en-US" dirty="0"/>
          </a:p>
        </p:txBody>
      </p:sp>
      <p:sp>
        <p:nvSpPr>
          <p:cNvPr id="3" name="Content Placeholder 2"/>
          <p:cNvSpPr>
            <a:spLocks noGrp="1"/>
          </p:cNvSpPr>
          <p:nvPr>
            <p:ph idx="1"/>
          </p:nvPr>
        </p:nvSpPr>
        <p:spPr>
          <a:xfrm>
            <a:off x="457200" y="1295401"/>
            <a:ext cx="8153400" cy="1905000"/>
          </a:xfrm>
        </p:spPr>
        <p:txBody>
          <a:bodyPr/>
          <a:lstStyle/>
          <a:p>
            <a:r>
              <a:rPr lang="en-US" dirty="0"/>
              <a:t>Little control over physical or network location of cloud instance VMs</a:t>
            </a:r>
          </a:p>
          <a:p>
            <a:r>
              <a:rPr lang="en-US" dirty="0"/>
              <a:t>Network access must be controlled on a host by host basis.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29</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636119"/>
            <a:ext cx="3429000" cy="2263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a:extLst>
              <a:ext uri="{FF2B5EF4-FFF2-40B4-BE49-F238E27FC236}">
                <a16:creationId xmlns:a16="http://schemas.microsoft.com/office/drawing/2014/main" id="{37838DC5-7098-5748-BB8D-A5BFA33C336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85573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D8B9-9A88-3B44-88C8-541E09B2C35B}"/>
              </a:ext>
            </a:extLst>
          </p:cNvPr>
          <p:cNvSpPr>
            <a:spLocks noGrp="1"/>
          </p:cNvSpPr>
          <p:nvPr>
            <p:ph type="title"/>
          </p:nvPr>
        </p:nvSpPr>
        <p:spPr/>
        <p:txBody>
          <a:bodyPr>
            <a:normAutofit fontScale="90000"/>
          </a:bodyPr>
          <a:lstStyle/>
          <a:p>
            <a:r>
              <a:rPr lang="en-US" dirty="0" err="1"/>
              <a:t>Principais</a:t>
            </a:r>
            <a:r>
              <a:rPr lang="en-US" dirty="0"/>
              <a:t> </a:t>
            </a:r>
            <a:r>
              <a:rPr lang="en-US" dirty="0" err="1"/>
              <a:t>características</a:t>
            </a:r>
            <a:r>
              <a:rPr lang="en-US" dirty="0"/>
              <a:t> de cloud computing</a:t>
            </a:r>
          </a:p>
        </p:txBody>
      </p:sp>
      <p:sp>
        <p:nvSpPr>
          <p:cNvPr id="3" name="Date Placeholder 2">
            <a:extLst>
              <a:ext uri="{FF2B5EF4-FFF2-40B4-BE49-F238E27FC236}">
                <a16:creationId xmlns:a16="http://schemas.microsoft.com/office/drawing/2014/main" id="{1C140371-0693-7643-BABA-A6DEA9DFB54C}"/>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C0240D4-27EB-1248-9966-69F3E7CCCF64}"/>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82C9F691-475B-E84F-B694-9B3C0576C193}"/>
              </a:ext>
            </a:extLst>
          </p:cNvPr>
          <p:cNvSpPr>
            <a:spLocks noGrp="1"/>
          </p:cNvSpPr>
          <p:nvPr>
            <p:ph type="sldNum" sz="quarter" idx="12"/>
          </p:nvPr>
        </p:nvSpPr>
        <p:spPr/>
        <p:txBody>
          <a:bodyPr/>
          <a:lstStyle/>
          <a:p>
            <a:fld id="{BAFC06C6-5388-EF48-9B75-F2C2BBFC0E68}" type="slidenum">
              <a:rPr lang="en-US" smtClean="0"/>
              <a:t>3</a:t>
            </a:fld>
            <a:endParaRPr lang="en-US" dirty="0"/>
          </a:p>
        </p:txBody>
      </p:sp>
      <p:sp>
        <p:nvSpPr>
          <p:cNvPr id="6" name="Content Placeholder 5">
            <a:extLst>
              <a:ext uri="{FF2B5EF4-FFF2-40B4-BE49-F238E27FC236}">
                <a16:creationId xmlns:a16="http://schemas.microsoft.com/office/drawing/2014/main" id="{2161FFAF-8B88-D84D-A1B1-31C0E0DAFE60}"/>
              </a:ext>
            </a:extLst>
          </p:cNvPr>
          <p:cNvSpPr>
            <a:spLocks noGrp="1"/>
          </p:cNvSpPr>
          <p:nvPr>
            <p:ph sz="quarter" idx="1"/>
          </p:nvPr>
        </p:nvSpPr>
        <p:spPr>
          <a:xfrm>
            <a:off x="457200" y="1219200"/>
            <a:ext cx="3530600" cy="4937760"/>
          </a:xfrm>
        </p:spPr>
        <p:txBody>
          <a:bodyPr>
            <a:normAutofit fontScale="85000" lnSpcReduction="20000"/>
          </a:bodyPr>
          <a:lstStyle/>
          <a:p>
            <a:r>
              <a:rPr lang="en-US" dirty="0"/>
              <a:t>Self-service on demand</a:t>
            </a:r>
          </a:p>
          <a:p>
            <a:endParaRPr lang="en-US" dirty="0"/>
          </a:p>
          <a:p>
            <a:r>
              <a:rPr lang="en-US" dirty="0" err="1"/>
              <a:t>Acesso</a:t>
            </a:r>
            <a:r>
              <a:rPr lang="en-US" dirty="0"/>
              <a:t> </a:t>
            </a:r>
            <a:r>
              <a:rPr lang="en-US" dirty="0" err="1"/>
              <a:t>através</a:t>
            </a:r>
            <a:r>
              <a:rPr lang="en-US" dirty="0"/>
              <a:t> de </a:t>
            </a:r>
            <a:r>
              <a:rPr lang="en-US" dirty="0" err="1"/>
              <a:t>rede</a:t>
            </a:r>
            <a:r>
              <a:rPr lang="en-US" dirty="0"/>
              <a:t> de </a:t>
            </a:r>
            <a:r>
              <a:rPr lang="en-US" dirty="0" err="1"/>
              <a:t>banda</a:t>
            </a:r>
            <a:r>
              <a:rPr lang="en-US" dirty="0"/>
              <a:t> </a:t>
            </a:r>
            <a:r>
              <a:rPr lang="en-US" dirty="0" err="1"/>
              <a:t>larga</a:t>
            </a:r>
            <a:endParaRPr lang="en-US" dirty="0"/>
          </a:p>
          <a:p>
            <a:endParaRPr lang="en-US" dirty="0"/>
          </a:p>
          <a:p>
            <a:r>
              <a:rPr lang="en-US" dirty="0" err="1"/>
              <a:t>Partilha</a:t>
            </a:r>
            <a:r>
              <a:rPr lang="en-US" dirty="0"/>
              <a:t> de </a:t>
            </a:r>
            <a:r>
              <a:rPr lang="en-US" dirty="0" err="1"/>
              <a:t>recursos</a:t>
            </a:r>
            <a:r>
              <a:rPr lang="en-US" dirty="0"/>
              <a:t> (multi-tenant)</a:t>
            </a:r>
          </a:p>
          <a:p>
            <a:endParaRPr lang="en-US" dirty="0"/>
          </a:p>
          <a:p>
            <a:r>
              <a:rPr lang="en-US" dirty="0" err="1"/>
              <a:t>Rápida</a:t>
            </a:r>
            <a:r>
              <a:rPr lang="en-US" dirty="0"/>
              <a:t> </a:t>
            </a:r>
            <a:r>
              <a:rPr lang="en-US" dirty="0" err="1"/>
              <a:t>elasticidade</a:t>
            </a:r>
            <a:endParaRPr lang="en-US" dirty="0"/>
          </a:p>
          <a:p>
            <a:endParaRPr lang="en-US" dirty="0"/>
          </a:p>
          <a:p>
            <a:r>
              <a:rPr lang="en-US" dirty="0" err="1"/>
              <a:t>Monitorização</a:t>
            </a:r>
            <a:r>
              <a:rPr lang="en-US" dirty="0"/>
              <a:t> do </a:t>
            </a:r>
            <a:r>
              <a:rPr lang="en-US" dirty="0" err="1"/>
              <a:t>serviço</a:t>
            </a:r>
            <a:endParaRPr lang="en-US" dirty="0"/>
          </a:p>
          <a:p>
            <a:endParaRPr lang="en-US" dirty="0"/>
          </a:p>
          <a:p>
            <a:r>
              <a:rPr lang="en-US" dirty="0"/>
              <a:t>Pay per use</a:t>
            </a:r>
          </a:p>
          <a:p>
            <a:endParaRPr lang="en-US" dirty="0"/>
          </a:p>
          <a:p>
            <a:endParaRPr lang="en-US" dirty="0"/>
          </a:p>
        </p:txBody>
      </p:sp>
      <p:pic>
        <p:nvPicPr>
          <p:cNvPr id="7" name="Picture 6">
            <a:extLst>
              <a:ext uri="{FF2B5EF4-FFF2-40B4-BE49-F238E27FC236}">
                <a16:creationId xmlns:a16="http://schemas.microsoft.com/office/drawing/2014/main" id="{36851B6D-3455-9A42-893E-E0A78D49A027}"/>
              </a:ext>
            </a:extLst>
          </p:cNvPr>
          <p:cNvPicPr>
            <a:picLocks noChangeAspect="1"/>
          </p:cNvPicPr>
          <p:nvPr/>
        </p:nvPicPr>
        <p:blipFill>
          <a:blip r:embed="rId3"/>
          <a:stretch>
            <a:fillRect/>
          </a:stretch>
        </p:blipFill>
        <p:spPr>
          <a:xfrm>
            <a:off x="4089400" y="2133600"/>
            <a:ext cx="4826000" cy="3441700"/>
          </a:xfrm>
          <a:prstGeom prst="rect">
            <a:avLst/>
          </a:prstGeom>
        </p:spPr>
      </p:pic>
      <p:sp>
        <p:nvSpPr>
          <p:cNvPr id="8" name="TextBox 7">
            <a:extLst>
              <a:ext uri="{FF2B5EF4-FFF2-40B4-BE49-F238E27FC236}">
                <a16:creationId xmlns:a16="http://schemas.microsoft.com/office/drawing/2014/main" id="{9B971AE0-FDFE-4040-BD74-7C0B6D52E7D1}"/>
              </a:ext>
            </a:extLst>
          </p:cNvPr>
          <p:cNvSpPr txBox="1"/>
          <p:nvPr/>
        </p:nvSpPr>
        <p:spPr>
          <a:xfrm>
            <a:off x="7924800" y="3200400"/>
            <a:ext cx="982961" cy="646331"/>
          </a:xfrm>
          <a:prstGeom prst="rect">
            <a:avLst/>
          </a:prstGeom>
          <a:noFill/>
        </p:spPr>
        <p:txBody>
          <a:bodyPr wrap="none" rtlCol="0">
            <a:spAutoFit/>
          </a:bodyPr>
          <a:lstStyle/>
          <a:p>
            <a:r>
              <a:rPr lang="en-US" dirty="0"/>
              <a:t>Cloud</a:t>
            </a:r>
          </a:p>
          <a:p>
            <a:r>
              <a:rPr lang="en-US" dirty="0"/>
              <a:t>Provider</a:t>
            </a:r>
          </a:p>
        </p:txBody>
      </p:sp>
    </p:spTree>
    <p:extLst>
      <p:ext uri="{BB962C8B-B14F-4D97-AF65-F5344CB8AC3E}">
        <p14:creationId xmlns:p14="http://schemas.microsoft.com/office/powerpoint/2010/main" val="2341603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Superficie</a:t>
            </a:r>
            <a:r>
              <a:rPr lang="en-US" dirty="0"/>
              <a:t> de </a:t>
            </a:r>
            <a:r>
              <a:rPr lang="en-US" dirty="0" err="1"/>
              <a:t>ataque</a:t>
            </a:r>
            <a:r>
              <a:rPr lang="en-US" dirty="0"/>
              <a:t> </a:t>
            </a:r>
            <a:r>
              <a:rPr lang="en-US" dirty="0" err="1"/>
              <a:t>alargada</a:t>
            </a:r>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30</a:t>
            </a:fld>
            <a:endParaRPr lang="en-US"/>
          </a:p>
        </p:txBody>
      </p:sp>
      <p:pic>
        <p:nvPicPr>
          <p:cNvPr id="5"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4958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3716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1886164" y="3124200"/>
            <a:ext cx="0" cy="137160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04139" y="1981200"/>
            <a:ext cx="1601721" cy="369332"/>
          </a:xfrm>
          <a:prstGeom prst="rect">
            <a:avLst/>
          </a:prstGeom>
          <a:noFill/>
        </p:spPr>
        <p:txBody>
          <a:bodyPr wrap="none" rtlCol="0">
            <a:spAutoFit/>
          </a:bodyPr>
          <a:lstStyle/>
          <a:p>
            <a:r>
              <a:rPr lang="en-US" dirty="0"/>
              <a:t>Cloud Provider</a:t>
            </a:r>
          </a:p>
        </p:txBody>
      </p:sp>
      <p:sp>
        <p:nvSpPr>
          <p:cNvPr id="10" name="TextBox 9"/>
          <p:cNvSpPr txBox="1"/>
          <p:nvPr/>
        </p:nvSpPr>
        <p:spPr>
          <a:xfrm>
            <a:off x="1295400" y="5187434"/>
            <a:ext cx="1501693" cy="369332"/>
          </a:xfrm>
          <a:prstGeom prst="rect">
            <a:avLst/>
          </a:prstGeom>
          <a:noFill/>
        </p:spPr>
        <p:txBody>
          <a:bodyPr wrap="none" rtlCol="0">
            <a:spAutoFit/>
          </a:bodyPr>
          <a:lstStyle/>
          <a:p>
            <a:r>
              <a:rPr lang="en-US" dirty="0"/>
              <a:t>Your Network</a:t>
            </a:r>
          </a:p>
        </p:txBody>
      </p:sp>
      <p:pic>
        <p:nvPicPr>
          <p:cNvPr id="11" name="Picture 2" descr="Figure 5. VM Communication Attack on VM2 and V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165866"/>
            <a:ext cx="5362531" cy="24823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B5C0273-F4B4-AF45-A060-514CD31DDFC7}"/>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A3246A2F-EF0D-6D4C-BE4C-EBF26172B60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630960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Ataques</a:t>
            </a:r>
            <a:r>
              <a:rPr lang="en-US" dirty="0"/>
              <a:t> de side channel</a:t>
            </a:r>
          </a:p>
        </p:txBody>
      </p:sp>
      <p:sp>
        <p:nvSpPr>
          <p:cNvPr id="3" name="Content Placeholder 2"/>
          <p:cNvSpPr>
            <a:spLocks noGrp="1"/>
          </p:cNvSpPr>
          <p:nvPr>
            <p:ph idx="1"/>
          </p:nvPr>
        </p:nvSpPr>
        <p:spPr/>
        <p:txBody>
          <a:bodyPr/>
          <a:lstStyle/>
          <a:p>
            <a:r>
              <a:rPr lang="en-US" dirty="0"/>
              <a:t>You don’t know whose VMs are sharing the physical machine with you.</a:t>
            </a:r>
          </a:p>
          <a:p>
            <a:pPr lvl="1"/>
            <a:r>
              <a:rPr lang="en-US" dirty="0"/>
              <a:t>Attackers can place their VMs on your machine.</a:t>
            </a:r>
          </a:p>
          <a:p>
            <a:pPr lvl="1"/>
            <a:r>
              <a:rPr lang="en-US" dirty="0"/>
              <a:t>See “Hey, You, Get Off of My Cloud” paper for how.</a:t>
            </a:r>
          </a:p>
          <a:p>
            <a:r>
              <a:rPr lang="en-US" dirty="0"/>
              <a:t>Shared physical resources include</a:t>
            </a:r>
          </a:p>
          <a:p>
            <a:pPr lvl="1"/>
            <a:r>
              <a:rPr lang="en-US" dirty="0"/>
              <a:t>CPU data cache: Bernstein 2005</a:t>
            </a:r>
          </a:p>
          <a:p>
            <a:pPr lvl="1"/>
            <a:r>
              <a:rPr lang="en-US" dirty="0"/>
              <a:t>CPU branch prediction: </a:t>
            </a:r>
            <a:r>
              <a:rPr lang="en-US" dirty="0" err="1"/>
              <a:t>Onur</a:t>
            </a:r>
            <a:r>
              <a:rPr lang="en-US" dirty="0"/>
              <a:t> </a:t>
            </a:r>
            <a:r>
              <a:rPr lang="en-US" dirty="0" err="1"/>
              <a:t>Aciiçmez</a:t>
            </a:r>
            <a:r>
              <a:rPr lang="en-US" dirty="0"/>
              <a:t> 2007</a:t>
            </a:r>
          </a:p>
          <a:p>
            <a:pPr lvl="1"/>
            <a:r>
              <a:rPr lang="en-US" dirty="0"/>
              <a:t>CPU instruction cache: </a:t>
            </a:r>
            <a:r>
              <a:rPr lang="en-US" dirty="0" err="1"/>
              <a:t>Onur</a:t>
            </a:r>
            <a:r>
              <a:rPr lang="en-US" dirty="0"/>
              <a:t> </a:t>
            </a:r>
            <a:r>
              <a:rPr lang="en-US" dirty="0" err="1"/>
              <a:t>Aciiçmez</a:t>
            </a:r>
            <a:r>
              <a:rPr lang="en-US" dirty="0"/>
              <a:t> 2007</a:t>
            </a:r>
          </a:p>
          <a:p>
            <a:r>
              <a:rPr lang="en-US" dirty="0"/>
              <a:t>In single OS environment, people can extract cryptographic keys with these attacks.</a:t>
            </a:r>
          </a:p>
          <a:p>
            <a:pPr lvl="1"/>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31</a:t>
            </a:fld>
            <a:endParaRPr lang="en-US"/>
          </a:p>
        </p:txBody>
      </p:sp>
      <p:sp>
        <p:nvSpPr>
          <p:cNvPr id="5" name="Date Placeholder 4">
            <a:extLst>
              <a:ext uri="{FF2B5EF4-FFF2-40B4-BE49-F238E27FC236}">
                <a16:creationId xmlns:a16="http://schemas.microsoft.com/office/drawing/2014/main" id="{1230C743-4AF9-9C4D-AD18-446393CAE7FA}"/>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8FB94BEC-D5FC-144C-8B42-D943D06A342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46709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 of Auditability</a:t>
            </a:r>
          </a:p>
        </p:txBody>
      </p:sp>
      <p:sp>
        <p:nvSpPr>
          <p:cNvPr id="3" name="Content Placeholder 2"/>
          <p:cNvSpPr>
            <a:spLocks noGrp="1"/>
          </p:cNvSpPr>
          <p:nvPr>
            <p:ph idx="1"/>
          </p:nvPr>
        </p:nvSpPr>
        <p:spPr/>
        <p:txBody>
          <a:bodyPr/>
          <a:lstStyle/>
          <a:p>
            <a:r>
              <a:rPr lang="en-US" dirty="0"/>
              <a:t>Only cloud provider has access to full network traffic, hypervisor logs, physical machine data.</a:t>
            </a:r>
          </a:p>
          <a:p>
            <a:r>
              <a:rPr lang="en-US" dirty="0"/>
              <a:t>Need mutual auditability</a:t>
            </a:r>
          </a:p>
          <a:p>
            <a:pPr lvl="1"/>
            <a:r>
              <a:rPr lang="en-US" dirty="0"/>
              <a:t>Ability of cloud provider to audit potentially malicious or infected client VMs.</a:t>
            </a:r>
          </a:p>
          <a:p>
            <a:pPr lvl="1"/>
            <a:r>
              <a:rPr lang="en-US" dirty="0"/>
              <a:t>Ability of cloud customer to audit cloud provider environment.</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32</a:t>
            </a:fld>
            <a:endParaRPr lang="en-US"/>
          </a:p>
        </p:txBody>
      </p:sp>
      <p:sp>
        <p:nvSpPr>
          <p:cNvPr id="5" name="Date Placeholder 4">
            <a:extLst>
              <a:ext uri="{FF2B5EF4-FFF2-40B4-BE49-F238E27FC236}">
                <a16:creationId xmlns:a16="http://schemas.microsoft.com/office/drawing/2014/main" id="{FC925F64-2766-9A4E-A7D0-F8AA8DF463A2}"/>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41FAF486-56F8-B34B-BD3D-5D7C874FB21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106029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Regulatory Compliance</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33</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686800" cy="405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Point Star 4"/>
          <p:cNvSpPr/>
          <p:nvPr/>
        </p:nvSpPr>
        <p:spPr>
          <a:xfrm>
            <a:off x="838200" y="2895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4-Point Star 6"/>
          <p:cNvSpPr/>
          <p:nvPr/>
        </p:nvSpPr>
        <p:spPr>
          <a:xfrm>
            <a:off x="1905000" y="30480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4-Point Star 7"/>
          <p:cNvSpPr/>
          <p:nvPr/>
        </p:nvSpPr>
        <p:spPr>
          <a:xfrm>
            <a:off x="3657600" y="25908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4-Point Star 8"/>
          <p:cNvSpPr/>
          <p:nvPr/>
        </p:nvSpPr>
        <p:spPr>
          <a:xfrm>
            <a:off x="6629400" y="4038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4E7CBFA-C95A-3C4C-B406-DCB9630B8353}"/>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FDF34775-81A0-9A4D-809F-CA77DBDD53E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4051148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Certifications</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3332" t="16722" r="1981" b="5671"/>
          <a:stretch/>
        </p:blipFill>
        <p:spPr>
          <a:xfrm>
            <a:off x="304800" y="1219200"/>
            <a:ext cx="5120640" cy="3749040"/>
          </a:xfrm>
        </p:spPr>
      </p:pic>
      <p:sp>
        <p:nvSpPr>
          <p:cNvPr id="4" name="Slide Number Placeholder 3"/>
          <p:cNvSpPr>
            <a:spLocks noGrp="1"/>
          </p:cNvSpPr>
          <p:nvPr>
            <p:ph type="sldNum" sz="quarter" idx="10"/>
          </p:nvPr>
        </p:nvSpPr>
        <p:spPr/>
        <p:txBody>
          <a:bodyPr/>
          <a:lstStyle/>
          <a:p>
            <a:fld id="{DF07AA48-83EC-4C7A-9C45-8AA9F75F5F27}" type="slidenum">
              <a:rPr lang="en-US" smtClean="0"/>
              <a:pPr/>
              <a:t>34</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818" t="11992" r="6231" b="6670"/>
          <a:stretch/>
        </p:blipFill>
        <p:spPr>
          <a:xfrm>
            <a:off x="3200400" y="457200"/>
            <a:ext cx="5760720" cy="5577840"/>
          </a:xfrm>
          <a:prstGeom prst="rect">
            <a:avLst/>
          </a:prstGeom>
        </p:spPr>
      </p:pic>
      <p:sp>
        <p:nvSpPr>
          <p:cNvPr id="3" name="Date Placeholder 2">
            <a:extLst>
              <a:ext uri="{FF2B5EF4-FFF2-40B4-BE49-F238E27FC236}">
                <a16:creationId xmlns:a16="http://schemas.microsoft.com/office/drawing/2014/main" id="{E882AC69-EEA9-DE4B-8917-0779882CF38F}"/>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2CA0BBFE-258A-F746-A903-FE60ED2AADD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52281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1FB0319-AA9C-DF44-B62B-F925048E2C35}"/>
              </a:ext>
            </a:extLst>
          </p:cNvPr>
          <p:cNvSpPr>
            <a:spLocks noGrp="1" noChangeArrowheads="1"/>
          </p:cNvSpPr>
          <p:nvPr>
            <p:ph type="title" idx="4294967295"/>
          </p:nvPr>
        </p:nvSpPr>
        <p:spPr/>
        <p:txBody>
          <a:bodyPr>
            <a:normAutofit fontScale="90000"/>
          </a:bodyPr>
          <a:lstStyle/>
          <a:p>
            <a:pPr eaLnBrk="1" hangingPunct="1"/>
            <a:r>
              <a:rPr lang="en-US" altLang="en-US">
                <a:ea typeface="ＭＳ Ｐゴシック" panose="020B0600070205080204" pitchFamily="34" charset="-128"/>
              </a:rPr>
              <a:t>Causes of Problems Associated </a:t>
            </a:r>
            <a:br>
              <a:rPr lang="en-US" altLang="en-US">
                <a:ea typeface="ＭＳ Ｐゴシック" panose="020B0600070205080204" pitchFamily="34" charset="-128"/>
              </a:rPr>
            </a:br>
            <a:r>
              <a:rPr lang="en-US" altLang="en-US">
                <a:ea typeface="ＭＳ Ｐゴシック" panose="020B0600070205080204" pitchFamily="34" charset="-128"/>
              </a:rPr>
              <a:t>with Cloud Computing</a:t>
            </a:r>
          </a:p>
        </p:txBody>
      </p:sp>
      <p:sp>
        <p:nvSpPr>
          <p:cNvPr id="16387" name="Rectangle 3">
            <a:extLst>
              <a:ext uri="{FF2B5EF4-FFF2-40B4-BE49-F238E27FC236}">
                <a16:creationId xmlns:a16="http://schemas.microsoft.com/office/drawing/2014/main" id="{C9356834-8CCE-8B41-A684-68014E4A5242}"/>
              </a:ext>
            </a:extLst>
          </p:cNvPr>
          <p:cNvSpPr>
            <a:spLocks noGrp="1" noChangeArrowheads="1"/>
          </p:cNvSpPr>
          <p:nvPr>
            <p:ph type="body" idx="4294967295"/>
          </p:nvPr>
        </p:nvSpPr>
        <p:spPr/>
        <p:txBody>
          <a:bodyPr/>
          <a:lstStyle/>
          <a:p>
            <a:pPr eaLnBrk="1" hangingPunct="1"/>
            <a:r>
              <a:rPr lang="en-US" altLang="en-US" sz="2800">
                <a:ea typeface="ＭＳ Ｐゴシック" panose="020B0600070205080204" pitchFamily="34" charset="-128"/>
              </a:rPr>
              <a:t>Most security problems stem from:</a:t>
            </a:r>
          </a:p>
          <a:p>
            <a:pPr lvl="1" eaLnBrk="1" hangingPunct="1"/>
            <a:r>
              <a:rPr lang="en-US" altLang="en-US">
                <a:ea typeface="ＭＳ Ｐゴシック" panose="020B0600070205080204" pitchFamily="34" charset="-128"/>
              </a:rPr>
              <a:t>Loss of control</a:t>
            </a:r>
          </a:p>
          <a:p>
            <a:pPr lvl="1" eaLnBrk="1" hangingPunct="1"/>
            <a:r>
              <a:rPr lang="en-US" altLang="en-US">
                <a:ea typeface="ＭＳ Ｐゴシック" panose="020B0600070205080204" pitchFamily="34" charset="-128"/>
              </a:rPr>
              <a:t>Lack of trust (mechanisms)</a:t>
            </a:r>
          </a:p>
          <a:p>
            <a:pPr lvl="1" eaLnBrk="1" hangingPunct="1"/>
            <a:r>
              <a:rPr lang="en-US" altLang="en-US">
                <a:ea typeface="ＭＳ Ｐゴシック" panose="020B0600070205080204" pitchFamily="34" charset="-128"/>
              </a:rPr>
              <a:t>Multi-tenancy</a:t>
            </a:r>
          </a:p>
          <a:p>
            <a:pPr lvl="1" eaLnBrk="1" hangingPunct="1"/>
            <a:endParaRPr lang="en-US" altLang="en-US">
              <a:ea typeface="ＭＳ Ｐゴシック" panose="020B0600070205080204" pitchFamily="34" charset="-128"/>
            </a:endParaRPr>
          </a:p>
          <a:p>
            <a:pPr eaLnBrk="1" hangingPunct="1"/>
            <a:r>
              <a:rPr lang="en-US" altLang="en-US" sz="2800">
                <a:ea typeface="ＭＳ Ｐゴシック" panose="020B0600070205080204" pitchFamily="34" charset="-128"/>
              </a:rPr>
              <a:t>These problems exist mainly in 3</a:t>
            </a:r>
            <a:r>
              <a:rPr lang="en-US" altLang="en-US" sz="2800" baseline="30000">
                <a:ea typeface="ＭＳ Ｐゴシック" panose="020B0600070205080204" pitchFamily="34" charset="-128"/>
              </a:rPr>
              <a:t>rd</a:t>
            </a:r>
            <a:r>
              <a:rPr lang="en-US" altLang="en-US" sz="2800">
                <a:ea typeface="ＭＳ Ｐゴシック" panose="020B0600070205080204" pitchFamily="34" charset="-128"/>
              </a:rPr>
              <a:t> party management models</a:t>
            </a:r>
          </a:p>
          <a:p>
            <a:pPr lvl="1" eaLnBrk="1" hangingPunct="1"/>
            <a:r>
              <a:rPr lang="en-US" altLang="en-US">
                <a:ea typeface="ＭＳ Ｐゴシック" panose="020B0600070205080204" pitchFamily="34" charset="-128"/>
              </a:rPr>
              <a:t>Self-managed clouds still have security issues, but not related to above</a:t>
            </a:r>
          </a:p>
          <a:p>
            <a:pPr lvl="1" eaLnBrk="1" hangingPunct="1">
              <a:buFontTx/>
              <a:buNone/>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10719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Service Level Agreements</a:t>
            </a:r>
          </a:p>
        </p:txBody>
      </p:sp>
      <p:sp>
        <p:nvSpPr>
          <p:cNvPr id="6" name="TextBox 5"/>
          <p:cNvSpPr txBox="1"/>
          <p:nvPr/>
        </p:nvSpPr>
        <p:spPr bwMode="auto">
          <a:xfrm>
            <a:off x="1573213" y="1611313"/>
            <a:ext cx="1295400" cy="646112"/>
          </a:xfrm>
          <a:prstGeom prst="rect">
            <a:avLst/>
          </a:prstGeom>
          <a:noFill/>
        </p:spPr>
        <p:txBody>
          <a:bodyPr>
            <a:spAutoFit/>
          </a:bodyPr>
          <a:lstStyle/>
          <a:p>
            <a:pPr algn="ctr">
              <a:defRPr/>
            </a:pPr>
            <a:r>
              <a:rPr lang="en-US" sz="1800" dirty="0">
                <a:latin typeface="+mn-lt"/>
                <a:ea typeface="Osaka" charset="0"/>
              </a:rPr>
              <a:t>System availability</a:t>
            </a:r>
          </a:p>
        </p:txBody>
      </p:sp>
      <p:sp>
        <p:nvSpPr>
          <p:cNvPr id="8" name="TextBox 7"/>
          <p:cNvSpPr txBox="1"/>
          <p:nvPr/>
        </p:nvSpPr>
        <p:spPr bwMode="auto">
          <a:xfrm>
            <a:off x="6040438" y="1611313"/>
            <a:ext cx="1371600" cy="646112"/>
          </a:xfrm>
          <a:prstGeom prst="rect">
            <a:avLst/>
          </a:prstGeom>
          <a:noFill/>
        </p:spPr>
        <p:txBody>
          <a:bodyPr>
            <a:spAutoFit/>
          </a:bodyPr>
          <a:lstStyle/>
          <a:p>
            <a:pPr algn="ctr">
              <a:defRPr/>
            </a:pPr>
            <a:r>
              <a:rPr lang="en-US" sz="1800" dirty="0">
                <a:latin typeface="+mn-lt"/>
                <a:ea typeface="Osaka" charset="0"/>
              </a:rPr>
              <a:t>Regulatory compliance</a:t>
            </a:r>
          </a:p>
        </p:txBody>
      </p:sp>
      <p:sp>
        <p:nvSpPr>
          <p:cNvPr id="9" name="TextBox 8"/>
          <p:cNvSpPr txBox="1"/>
          <p:nvPr/>
        </p:nvSpPr>
        <p:spPr bwMode="auto">
          <a:xfrm>
            <a:off x="1573213" y="2957513"/>
            <a:ext cx="1295400" cy="646112"/>
          </a:xfrm>
          <a:prstGeom prst="rect">
            <a:avLst/>
          </a:prstGeom>
          <a:noFill/>
        </p:spPr>
        <p:txBody>
          <a:bodyPr>
            <a:spAutoFit/>
          </a:bodyPr>
          <a:lstStyle/>
          <a:p>
            <a:pPr algn="ctr">
              <a:defRPr/>
            </a:pPr>
            <a:r>
              <a:rPr lang="en-US" sz="1800" dirty="0">
                <a:latin typeface="+mn-lt"/>
                <a:ea typeface="Osaka" charset="0"/>
              </a:rPr>
              <a:t>Data security</a:t>
            </a:r>
          </a:p>
        </p:txBody>
      </p:sp>
      <p:sp>
        <p:nvSpPr>
          <p:cNvPr id="10" name="TextBox 9"/>
          <p:cNvSpPr txBox="1"/>
          <p:nvPr/>
        </p:nvSpPr>
        <p:spPr bwMode="auto">
          <a:xfrm>
            <a:off x="1573213" y="4503738"/>
            <a:ext cx="1371600" cy="646112"/>
          </a:xfrm>
          <a:prstGeom prst="rect">
            <a:avLst/>
          </a:prstGeom>
          <a:noFill/>
        </p:spPr>
        <p:txBody>
          <a:bodyPr>
            <a:spAutoFit/>
          </a:bodyPr>
          <a:lstStyle/>
          <a:p>
            <a:pPr algn="ctr">
              <a:defRPr/>
            </a:pPr>
            <a:r>
              <a:rPr lang="en-US" sz="1800" dirty="0">
                <a:latin typeface="+mn-lt"/>
                <a:ea typeface="Osaka" charset="0"/>
              </a:rPr>
              <a:t>Functional capabilities</a:t>
            </a:r>
          </a:p>
        </p:txBody>
      </p:sp>
      <p:sp>
        <p:nvSpPr>
          <p:cNvPr id="11" name="TextBox 10"/>
          <p:cNvSpPr txBox="1"/>
          <p:nvPr/>
        </p:nvSpPr>
        <p:spPr bwMode="auto">
          <a:xfrm>
            <a:off x="6040438" y="2957513"/>
            <a:ext cx="1295400" cy="646112"/>
          </a:xfrm>
          <a:prstGeom prst="rect">
            <a:avLst/>
          </a:prstGeom>
          <a:noFill/>
        </p:spPr>
        <p:txBody>
          <a:bodyPr>
            <a:spAutoFit/>
          </a:bodyPr>
          <a:lstStyle/>
          <a:p>
            <a:pPr algn="ctr">
              <a:defRPr/>
            </a:pPr>
            <a:r>
              <a:rPr lang="en-US" sz="1800" dirty="0">
                <a:latin typeface="+mn-lt"/>
                <a:ea typeface="Osaka" charset="0"/>
              </a:rPr>
              <a:t>Response time</a:t>
            </a:r>
          </a:p>
        </p:txBody>
      </p:sp>
      <p:sp>
        <p:nvSpPr>
          <p:cNvPr id="12" name="TextBox 11"/>
          <p:cNvSpPr txBox="1"/>
          <p:nvPr/>
        </p:nvSpPr>
        <p:spPr bwMode="auto">
          <a:xfrm>
            <a:off x="6040438" y="4227513"/>
            <a:ext cx="1524000" cy="922337"/>
          </a:xfrm>
          <a:prstGeom prst="rect">
            <a:avLst/>
          </a:prstGeom>
          <a:noFill/>
        </p:spPr>
        <p:txBody>
          <a:bodyPr>
            <a:spAutoFit/>
          </a:bodyPr>
          <a:lstStyle/>
          <a:p>
            <a:pPr algn="ctr">
              <a:defRPr/>
            </a:pPr>
            <a:r>
              <a:rPr lang="en-US" sz="1800" dirty="0">
                <a:latin typeface="+mn-lt"/>
                <a:ea typeface="Osaka" charset="0"/>
              </a:rPr>
              <a:t>Other performance levels</a:t>
            </a:r>
          </a:p>
        </p:txBody>
      </p:sp>
      <p:pic>
        <p:nvPicPr>
          <p:cNvPr id="4404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296988"/>
            <a:ext cx="1389063"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42"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5038" y="1296988"/>
            <a:ext cx="1350962"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Content Placeholder 2"/>
          <p:cNvSpPr>
            <a:spLocks noGrp="1"/>
          </p:cNvSpPr>
          <p:nvPr>
            <p:ph idx="1"/>
          </p:nvPr>
        </p:nvSpPr>
        <p:spPr>
          <a:xfrm>
            <a:off x="1190625" y="5386388"/>
            <a:ext cx="6858000" cy="625475"/>
          </a:xfrm>
        </p:spPr>
        <p:txBody>
          <a:bodyPr>
            <a:normAutofit fontScale="92500" lnSpcReduction="10000"/>
          </a:bodyPr>
          <a:lstStyle/>
          <a:p>
            <a:pPr marL="0" indent="0" algn="ctr">
              <a:buFont typeface="Times" pitchFamily="-84" charset="0"/>
              <a:buNone/>
              <a:defRPr/>
            </a:pPr>
            <a:r>
              <a:rPr lang="en-US" sz="2000" dirty="0"/>
              <a:t>What do you [CSP] believe are the most important SLA parameters today?*</a:t>
            </a:r>
            <a:endParaRPr lang="en-US" dirty="0"/>
          </a:p>
        </p:txBody>
      </p:sp>
      <p:sp>
        <p:nvSpPr>
          <p:cNvPr id="22" name="Content Placeholder 2"/>
          <p:cNvSpPr txBox="1">
            <a:spLocks/>
          </p:cNvSpPr>
          <p:nvPr/>
        </p:nvSpPr>
        <p:spPr bwMode="auto">
          <a:xfrm>
            <a:off x="685800" y="6035675"/>
            <a:ext cx="7772400" cy="28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200" dirty="0">
                <a:latin typeface="Arial" pitchFamily="34" charset="0"/>
              </a:rPr>
              <a:t>*KPMG International</a:t>
            </a:r>
            <a:r>
              <a:rPr lang="ja-JP" altLang="en-US" sz="1200" dirty="0">
                <a:latin typeface="Arial" pitchFamily="34" charset="0"/>
              </a:rPr>
              <a:t>’</a:t>
            </a:r>
            <a:r>
              <a:rPr lang="en-US" altLang="ja-JP" sz="1200" dirty="0">
                <a:latin typeface="Arial" pitchFamily="34" charset="0"/>
              </a:rPr>
              <a:t>s 2012 Global Cloud Provider Survey (n=179</a:t>
            </a:r>
            <a:r>
              <a:rPr lang="en-US" altLang="ja-JP" sz="1600" dirty="0">
                <a:latin typeface="Arial" pitchFamily="34" charset="0"/>
              </a:rPr>
              <a:t>)</a:t>
            </a:r>
            <a:endParaRPr lang="en-US" altLang="en-US" sz="1600" dirty="0">
              <a:latin typeface="Arial" pitchFamily="34" charset="0"/>
            </a:endParaRPr>
          </a:p>
        </p:txBody>
      </p:sp>
    </p:spTree>
    <p:extLst>
      <p:ext uri="{BB962C8B-B14F-4D97-AF65-F5344CB8AC3E}">
        <p14:creationId xmlns:p14="http://schemas.microsoft.com/office/powerpoint/2010/main" val="1510841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971800"/>
            <a:ext cx="7543800" cy="1066800"/>
          </a:xfrm>
        </p:spPr>
        <p:txBody>
          <a:bodyPr>
            <a:normAutofit/>
          </a:bodyPr>
          <a:lstStyle/>
          <a:p>
            <a:r>
              <a:rPr lang="en-US" dirty="0" err="1"/>
              <a:t>Protecção</a:t>
            </a:r>
            <a:r>
              <a:rPr lang="en-US" dirty="0"/>
              <a:t> de dados </a:t>
            </a:r>
            <a:r>
              <a:rPr lang="en-US" dirty="0" err="1"/>
              <a:t>na</a:t>
            </a:r>
            <a:r>
              <a:rPr lang="en-US" dirty="0"/>
              <a:t>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37</a:t>
            </a:fld>
            <a:endParaRPr lang="en-US" dirty="0"/>
          </a:p>
        </p:txBody>
      </p:sp>
    </p:spTree>
    <p:extLst>
      <p:ext uri="{BB962C8B-B14F-4D97-AF65-F5344CB8AC3E}">
        <p14:creationId xmlns:p14="http://schemas.microsoft.com/office/powerpoint/2010/main" val="24856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38</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14" name="Picture 1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17" name="Picture 16"/>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0" name="Elbow Connector 19"/>
          <p:cNvCxnSpPr>
            <a:endCxn id="14" idx="0"/>
          </p:cNvCxnSpPr>
          <p:nvPr/>
        </p:nvCxnSpPr>
        <p:spPr>
          <a:xfrm rot="5400000">
            <a:off x="1203201" y="4664201"/>
            <a:ext cx="1327399" cy="838200"/>
          </a:xfrm>
          <a:prstGeom prst="bentConnector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7000" y="4419601"/>
            <a:ext cx="0" cy="132740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16200000" flipH="1">
            <a:off x="2993900" y="4549900"/>
            <a:ext cx="1327403" cy="1066801"/>
          </a:xfrm>
          <a:prstGeom prst="bentConnector3">
            <a:avLst/>
          </a:prstGeom>
          <a:ln w="38100">
            <a:solidFill>
              <a:srgbClr val="C0000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4857922" y="1371600"/>
            <a:ext cx="4286077" cy="2248821"/>
          </a:xfrm>
          <a:prstGeom prst="rect">
            <a:avLst/>
          </a:prstGeom>
          <a:noFill/>
        </p:spPr>
        <p:txBody>
          <a:bodyPr wrap="square" rtlCol="0">
            <a:spAutoFit/>
          </a:bodyPr>
          <a:lstStyle/>
          <a:p>
            <a:pPr>
              <a:lnSpc>
                <a:spcPct val="150000"/>
              </a:lnSpc>
            </a:pPr>
            <a:r>
              <a:rPr lang="en-US" sz="2400" dirty="0">
                <a:latin typeface="Tw Cen MT" panose="020B0602020104020603" pitchFamily="34" charset="77"/>
              </a:rPr>
              <a:t>Dados </a:t>
            </a:r>
            <a:r>
              <a:rPr lang="en-US" sz="2400" dirty="0" err="1">
                <a:latin typeface="Tw Cen MT" panose="020B0602020104020603" pitchFamily="34" charset="77"/>
              </a:rPr>
              <a:t>na</a:t>
            </a:r>
            <a:r>
              <a:rPr lang="en-US" sz="2400" dirty="0">
                <a:latin typeface="Tw Cen MT" panose="020B0602020104020603" pitchFamily="34" charset="77"/>
              </a:rPr>
              <a:t> cloud </a:t>
            </a:r>
            <a:r>
              <a:rPr lang="en-US" sz="2400" dirty="0" err="1">
                <a:latin typeface="Tw Cen MT" panose="020B0602020104020603" pitchFamily="34" charset="77"/>
              </a:rPr>
              <a:t>vulneráveis</a:t>
            </a:r>
            <a:r>
              <a:rPr lang="en-US" sz="2400" dirty="0">
                <a:latin typeface="Tw Cen MT" panose="020B0602020104020603" pitchFamily="34" charset="77"/>
              </a:rPr>
              <a:t> a:</a:t>
            </a:r>
          </a:p>
          <a:p>
            <a:pPr marL="285750" indent="-285750">
              <a:lnSpc>
                <a:spcPct val="150000"/>
              </a:lnSpc>
              <a:buFont typeface="Arial" panose="020B0604020202020204" pitchFamily="34" charset="0"/>
              <a:buChar char="•"/>
            </a:pPr>
            <a:r>
              <a:rPr lang="en-US" sz="2400" dirty="0" err="1">
                <a:latin typeface="Tw Cen MT" panose="020B0602020104020603" pitchFamily="34" charset="77"/>
              </a:rPr>
              <a:t>Administradores</a:t>
            </a:r>
            <a:r>
              <a:rPr lang="en-US" sz="2400" dirty="0">
                <a:latin typeface="Tw Cen MT" panose="020B0602020104020603" pitchFamily="34" charset="77"/>
              </a:rPr>
              <a:t> </a:t>
            </a:r>
            <a:r>
              <a:rPr lang="en-US" sz="2400" dirty="0" err="1">
                <a:latin typeface="Tw Cen MT" panose="020B0602020104020603" pitchFamily="34" charset="77"/>
              </a:rPr>
              <a:t>curiosos</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Piratas</a:t>
            </a:r>
            <a:r>
              <a:rPr lang="en-US" sz="2400" dirty="0">
                <a:latin typeface="Tw Cen MT" panose="020B0602020104020603" pitchFamily="34" charset="77"/>
              </a:rPr>
              <a:t> com </a:t>
            </a:r>
            <a:r>
              <a:rPr lang="en-US" sz="2400" dirty="0" err="1">
                <a:latin typeface="Tw Cen MT" panose="020B0602020104020603" pitchFamily="34" charset="77"/>
              </a:rPr>
              <a:t>acesso</a:t>
            </a:r>
            <a:r>
              <a:rPr lang="en-US" sz="2400" dirty="0">
                <a:latin typeface="Tw Cen MT" panose="020B0602020104020603" pitchFamily="34" charset="77"/>
              </a:rPr>
              <a:t> </a:t>
            </a:r>
            <a:r>
              <a:rPr lang="en-US" sz="2400" dirty="0" err="1">
                <a:latin typeface="Tw Cen MT" panose="020B0602020104020603" pitchFamily="34" charset="77"/>
              </a:rPr>
              <a:t>ilegal</a:t>
            </a:r>
            <a:endParaRPr lang="en-US" sz="2400" dirty="0">
              <a:latin typeface="Tw Cen MT" panose="020B0602020104020603" pitchFamily="34" charset="77"/>
            </a:endParaRP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Servidores</a:t>
            </a:r>
            <a:r>
              <a:rPr lang="en-US" sz="2400" dirty="0">
                <a:latin typeface="Tw Cen MT" panose="020B0602020104020603" pitchFamily="34" charset="77"/>
              </a:rPr>
              <a:t> </a:t>
            </a:r>
            <a:r>
              <a:rPr lang="en-US" sz="2400" dirty="0" err="1">
                <a:latin typeface="Tw Cen MT" panose="020B0602020104020603" pitchFamily="34" charset="77"/>
              </a:rPr>
              <a:t>comprometidos</a:t>
            </a:r>
            <a:endParaRPr lang="en-US" sz="2400" dirty="0">
              <a:latin typeface="Tw Cen MT" panose="020B0602020104020603" pitchFamily="34" charset="77"/>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4343400"/>
            <a:ext cx="740026" cy="740026"/>
          </a:xfrm>
          <a:prstGeom prst="rect">
            <a:avLst/>
          </a:prstGeom>
        </p:spPr>
      </p:pic>
      <p:grpSp>
        <p:nvGrpSpPr>
          <p:cNvPr id="32" name="Group 31"/>
          <p:cNvGrpSpPr/>
          <p:nvPr/>
        </p:nvGrpSpPr>
        <p:grpSpPr>
          <a:xfrm>
            <a:off x="875141" y="3000960"/>
            <a:ext cx="1711128" cy="615281"/>
            <a:chOff x="5896755" y="3921626"/>
            <a:chExt cx="1711128" cy="615281"/>
          </a:xfrm>
        </p:grpSpPr>
        <p:pic>
          <p:nvPicPr>
            <p:cNvPr id="35" name="Picture 34"/>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2646450" y="2162877"/>
            <a:ext cx="1228047" cy="603339"/>
            <a:chOff x="6157200" y="4437319"/>
            <a:chExt cx="1228047" cy="603339"/>
          </a:xfrm>
        </p:grpSpPr>
        <p:pic>
          <p:nvPicPr>
            <p:cNvPr id="63" name="Picture 6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2798850" y="2315277"/>
            <a:ext cx="1228047" cy="603339"/>
            <a:chOff x="6157200" y="4437319"/>
            <a:chExt cx="1228047" cy="603339"/>
          </a:xfrm>
        </p:grpSpPr>
        <p:pic>
          <p:nvPicPr>
            <p:cNvPr id="67" name="Picture 66"/>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2951250" y="2467677"/>
            <a:ext cx="1228047" cy="603339"/>
            <a:chOff x="6157200" y="4437319"/>
            <a:chExt cx="1228047" cy="603339"/>
          </a:xfrm>
        </p:grpSpPr>
        <p:pic>
          <p:nvPicPr>
            <p:cNvPr id="71" name="Picture 70"/>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sp>
        <p:nvSpPr>
          <p:cNvPr id="34" name="Title 5">
            <a:extLst>
              <a:ext uri="{FF2B5EF4-FFF2-40B4-BE49-F238E27FC236}">
                <a16:creationId xmlns:a16="http://schemas.microsoft.com/office/drawing/2014/main" id="{4C7332EB-750B-244B-BA9D-AC5D5FBA531E}"/>
              </a:ext>
            </a:extLst>
          </p:cNvPr>
          <p:cNvSpPr>
            <a:spLocks noGrp="1"/>
          </p:cNvSpPr>
          <p:nvPr>
            <p:ph type="title"/>
          </p:nvPr>
        </p:nvSpPr>
        <p:spPr>
          <a:xfrm>
            <a:off x="1103741" y="228600"/>
            <a:ext cx="7811659" cy="838200"/>
          </a:xfrm>
        </p:spPr>
        <p:txBody>
          <a:bodyPr>
            <a:normAutofit fontScale="90000"/>
          </a:bodyPr>
          <a:lstStyle/>
          <a:p>
            <a:r>
              <a:rPr lang="en-US" dirty="0"/>
              <a:t>Um </a:t>
            </a:r>
            <a:r>
              <a:rPr lang="en-US" dirty="0" err="1"/>
              <a:t>problema</a:t>
            </a:r>
            <a:r>
              <a:rPr lang="en-US" dirty="0"/>
              <a:t> de </a:t>
            </a:r>
            <a:r>
              <a:rPr lang="en-US" dirty="0" err="1"/>
              <a:t>segurança</a:t>
            </a:r>
            <a:r>
              <a:rPr lang="en-US" dirty="0"/>
              <a:t> </a:t>
            </a:r>
            <a:r>
              <a:rPr lang="en-US" dirty="0" err="1"/>
              <a:t>particularmente</a:t>
            </a:r>
            <a:r>
              <a:rPr lang="en-US" dirty="0"/>
              <a:t> </a:t>
            </a:r>
            <a:r>
              <a:rPr lang="en-US" dirty="0" err="1"/>
              <a:t>difícil</a:t>
            </a:r>
            <a:endParaRPr lang="en-US" dirty="0"/>
          </a:p>
        </p:txBody>
      </p:sp>
      <p:sp>
        <p:nvSpPr>
          <p:cNvPr id="2" name="Date Placeholder 1">
            <a:extLst>
              <a:ext uri="{FF2B5EF4-FFF2-40B4-BE49-F238E27FC236}">
                <a16:creationId xmlns:a16="http://schemas.microsoft.com/office/drawing/2014/main" id="{B97D13C8-46FB-F64B-BD77-11E9D0FEBCC8}"/>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F009BC4-1BBC-9144-9E8D-455AC21BB6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63221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39</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07558" y="5943600"/>
            <a:ext cx="2308645" cy="461665"/>
          </a:xfrm>
          <a:prstGeom prst="rect">
            <a:avLst/>
          </a:prstGeom>
          <a:noFill/>
        </p:spPr>
        <p:txBody>
          <a:bodyPr wrap="none" rtlCol="0">
            <a:spAutoFit/>
          </a:bodyPr>
          <a:lstStyle/>
          <a:p>
            <a:pPr algn="ctr"/>
            <a:r>
              <a:rPr lang="en-US" sz="1200" dirty="0">
                <a:latin typeface="Consolas" panose="020B0609020204030204" pitchFamily="49" charset="0"/>
                <a:cs typeface="Consolas" panose="020B0609020204030204" pitchFamily="49" charset="0"/>
              </a:rPr>
              <a:t>The quick brown fox jumps</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over the lazy dog</a:t>
            </a:r>
          </a:p>
        </p:txBody>
      </p:sp>
      <p:sp>
        <p:nvSpPr>
          <p:cNvPr id="29" name="Rectangle 28"/>
          <p:cNvSpPr/>
          <p:nvPr/>
        </p:nvSpPr>
        <p:spPr>
          <a:xfrm>
            <a:off x="6099880" y="5140528"/>
            <a:ext cx="1524000" cy="499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Encr</a:t>
            </a:r>
            <a:endParaRPr lang="en-US" sz="1400" dirty="0"/>
          </a:p>
        </p:txBody>
      </p:sp>
      <p:cxnSp>
        <p:nvCxnSpPr>
          <p:cNvPr id="31" name="Straight Arrow Connector 30"/>
          <p:cNvCxnSpPr>
            <a:stCxn id="27" idx="0"/>
            <a:endCxn id="29" idx="2"/>
          </p:cNvCxnSpPr>
          <p:nvPr/>
        </p:nvCxnSpPr>
        <p:spPr>
          <a:xfrm flipH="1" flipV="1">
            <a:off x="6861880" y="5640275"/>
            <a:ext cx="1" cy="303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410200" y="3578323"/>
            <a:ext cx="2903359" cy="646331"/>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a7be1a6997ad739bd8c9ca451f618b61</a:t>
            </a:r>
          </a:p>
          <a:p>
            <a:r>
              <a:rPr lang="en-US" sz="1200" dirty="0">
                <a:latin typeface="Consolas" panose="020B0609020204030204" pitchFamily="49" charset="0"/>
                <a:cs typeface="Consolas" panose="020B0609020204030204" pitchFamily="49" charset="0"/>
              </a:rPr>
              <a:t>b6ff744ed2c2c9bf6c590cbf0469bf41</a:t>
            </a:r>
          </a:p>
          <a:p>
            <a:r>
              <a:rPr lang="en-US" sz="1200" dirty="0">
                <a:latin typeface="Consolas" panose="020B0609020204030204" pitchFamily="49" charset="0"/>
                <a:cs typeface="Consolas" panose="020B0609020204030204" pitchFamily="49" charset="0"/>
              </a:rPr>
              <a:t>47f7f7bc95353e03f96c32bcfd8058df</a:t>
            </a:r>
          </a:p>
        </p:txBody>
      </p:sp>
      <p:cxnSp>
        <p:nvCxnSpPr>
          <p:cNvPr id="33" name="Straight Arrow Connector 32"/>
          <p:cNvCxnSpPr>
            <a:endCxn id="32" idx="2"/>
          </p:cNvCxnSpPr>
          <p:nvPr/>
        </p:nvCxnSpPr>
        <p:spPr>
          <a:xfrm flipH="1" flipV="1">
            <a:off x="6861880" y="4224654"/>
            <a:ext cx="1" cy="86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313559" y="5152800"/>
            <a:ext cx="547282" cy="48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cs typeface="Consolas" panose="020B0609020204030204" pitchFamily="49" charset="0"/>
              </a:rPr>
              <a:t>Key</a:t>
            </a:r>
          </a:p>
        </p:txBody>
      </p:sp>
      <p:cxnSp>
        <p:nvCxnSpPr>
          <p:cNvPr id="37" name="Straight Arrow Connector 36"/>
          <p:cNvCxnSpPr>
            <a:stCxn id="35" idx="1"/>
            <a:endCxn id="29" idx="3"/>
          </p:cNvCxnSpPr>
          <p:nvPr/>
        </p:nvCxnSpPr>
        <p:spPr>
          <a:xfrm flipH="1" flipV="1">
            <a:off x="7623880" y="5390402"/>
            <a:ext cx="689679" cy="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5867" y="1775971"/>
            <a:ext cx="740026" cy="740026"/>
          </a:xfrm>
          <a:prstGeom prst="rect">
            <a:avLst/>
          </a:prstGeom>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6832" y="2754074"/>
            <a:ext cx="770094" cy="770094"/>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418713">
            <a:off x="7805547" y="5040818"/>
            <a:ext cx="398908" cy="398908"/>
          </a:xfrm>
          <a:prstGeom prst="rect">
            <a:avLst/>
          </a:prstGeom>
        </p:spPr>
      </p:pic>
      <p:sp>
        <p:nvSpPr>
          <p:cNvPr id="40" name="Title 1">
            <a:extLst>
              <a:ext uri="{FF2B5EF4-FFF2-40B4-BE49-F238E27FC236}">
                <a16:creationId xmlns:a16="http://schemas.microsoft.com/office/drawing/2014/main" id="{258ABA85-9BC5-4C4B-8625-FB22300EEC48}"/>
              </a:ext>
            </a:extLst>
          </p:cNvPr>
          <p:cNvSpPr>
            <a:spLocks noGrp="1"/>
          </p:cNvSpPr>
          <p:nvPr>
            <p:ph type="title"/>
          </p:nvPr>
        </p:nvSpPr>
        <p:spPr>
          <a:xfrm>
            <a:off x="1091698" y="228600"/>
            <a:ext cx="7595102" cy="838200"/>
          </a:xfrm>
        </p:spPr>
        <p:txBody>
          <a:bodyPr/>
          <a:lstStyle/>
          <a:p>
            <a:r>
              <a:rPr lang="en-US" dirty="0" err="1"/>
              <a:t>Abordagem</a:t>
            </a:r>
            <a:r>
              <a:rPr lang="en-US" dirty="0"/>
              <a:t> natural: </a:t>
            </a:r>
            <a:r>
              <a:rPr lang="en-US" dirty="0" err="1"/>
              <a:t>Encriptação</a:t>
            </a:r>
            <a:r>
              <a:rPr lang="en-US" dirty="0"/>
              <a:t> de dados</a:t>
            </a:r>
          </a:p>
        </p:txBody>
      </p:sp>
      <p:sp>
        <p:nvSpPr>
          <p:cNvPr id="2" name="Date Placeholder 1">
            <a:extLst>
              <a:ext uri="{FF2B5EF4-FFF2-40B4-BE49-F238E27FC236}">
                <a16:creationId xmlns:a16="http://schemas.microsoft.com/office/drawing/2014/main" id="{23E423E4-B024-7F4B-A0F4-8B24EBAD7A9A}"/>
              </a:ext>
            </a:extLst>
          </p:cNvPr>
          <p:cNvSpPr>
            <a:spLocks noGrp="1"/>
          </p:cNvSpPr>
          <p:nvPr>
            <p:ph type="dt" sz="half" idx="10"/>
          </p:nvPr>
        </p:nvSpPr>
        <p:spPr/>
        <p:txBody>
          <a:bodyPr/>
          <a:lstStyle/>
          <a:p>
            <a:r>
              <a:rPr lang="en-US"/>
              <a:t>2019</a:t>
            </a:r>
            <a:endParaRPr lang="en-US" dirty="0"/>
          </a:p>
        </p:txBody>
      </p:sp>
      <p:sp>
        <p:nvSpPr>
          <p:cNvPr id="34" name="Footer Placeholder 33">
            <a:extLst>
              <a:ext uri="{FF2B5EF4-FFF2-40B4-BE49-F238E27FC236}">
                <a16:creationId xmlns:a16="http://schemas.microsoft.com/office/drawing/2014/main" id="{5C9E8F49-3D2A-1A4A-A9E9-6F2DCF37D2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16465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F60-E8BE-B14C-B442-E072F03FE540}"/>
              </a:ext>
            </a:extLst>
          </p:cNvPr>
          <p:cNvSpPr>
            <a:spLocks noGrp="1"/>
          </p:cNvSpPr>
          <p:nvPr>
            <p:ph type="title"/>
          </p:nvPr>
        </p:nvSpPr>
        <p:spPr/>
        <p:txBody>
          <a:bodyPr/>
          <a:lstStyle/>
          <a:p>
            <a:r>
              <a:rPr lang="en-US" dirty="0"/>
              <a:t>Panorama de cloud computing</a:t>
            </a:r>
          </a:p>
        </p:txBody>
      </p:sp>
      <p:sp>
        <p:nvSpPr>
          <p:cNvPr id="3" name="Date Placeholder 2">
            <a:extLst>
              <a:ext uri="{FF2B5EF4-FFF2-40B4-BE49-F238E27FC236}">
                <a16:creationId xmlns:a16="http://schemas.microsoft.com/office/drawing/2014/main" id="{07FEF196-0C9E-BE4B-A679-E3430C41F97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82A61C8-7885-FD41-8D87-8AAEFD11AB8C}"/>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0A8E770E-7574-FE4E-A702-159A869713E2}"/>
              </a:ext>
            </a:extLst>
          </p:cNvPr>
          <p:cNvSpPr>
            <a:spLocks noGrp="1"/>
          </p:cNvSpPr>
          <p:nvPr>
            <p:ph type="sldNum" sz="quarter" idx="12"/>
          </p:nvPr>
        </p:nvSpPr>
        <p:spPr/>
        <p:txBody>
          <a:bodyPr/>
          <a:lstStyle/>
          <a:p>
            <a:fld id="{BAFC06C6-5388-EF48-9B75-F2C2BBFC0E68}" type="slidenum">
              <a:rPr lang="en-US" smtClean="0"/>
              <a:t>4</a:t>
            </a:fld>
            <a:endParaRPr lang="en-US" dirty="0"/>
          </a:p>
        </p:txBody>
      </p:sp>
      <p:graphicFrame>
        <p:nvGraphicFramePr>
          <p:cNvPr id="7" name="Content Placeholder 3">
            <a:extLst>
              <a:ext uri="{FF2B5EF4-FFF2-40B4-BE49-F238E27FC236}">
                <a16:creationId xmlns:a16="http://schemas.microsoft.com/office/drawing/2014/main" id="{81FC7626-8403-264A-B946-CD32445A4957}"/>
              </a:ext>
            </a:extLst>
          </p:cNvPr>
          <p:cNvGraphicFramePr>
            <a:graphicFrameLocks noGrp="1"/>
          </p:cNvGraphicFramePr>
          <p:nvPr>
            <p:ph idx="1"/>
          </p:nvPr>
        </p:nvGraphicFramePr>
        <p:xfrm>
          <a:off x="685800" y="1406525"/>
          <a:ext cx="7772400" cy="4284664"/>
        </p:xfrm>
        <a:graphic>
          <a:graphicData uri="http://schemas.openxmlformats.org/drawingml/2006/table">
            <a:tbl>
              <a:tblPr firstRow="1" bandRow="1"/>
              <a:tblGrid>
                <a:gridCol w="16764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1071166">
                <a:tc>
                  <a:txBody>
                    <a:bodyPr/>
                    <a:lstStyle/>
                    <a:p>
                      <a:pPr algn="ctr"/>
                      <a:r>
                        <a:rPr lang="en-US" sz="1800" b="1" dirty="0"/>
                        <a:t>Applications</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0"/>
                  </a:ext>
                </a:extLst>
              </a:tr>
              <a:tr h="107116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Storage</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1"/>
                  </a:ext>
                </a:extLst>
              </a:tr>
              <a:tr h="1071166">
                <a:tc>
                  <a:txBody>
                    <a:bodyPr/>
                    <a:lstStyle/>
                    <a:p>
                      <a:pPr algn="ctr"/>
                      <a:r>
                        <a:rPr lang="en-US" sz="1800" b="1" dirty="0"/>
                        <a:t>Computing</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2"/>
                  </a:ext>
                </a:extLst>
              </a:tr>
              <a:tr h="1071166">
                <a:tc>
                  <a:txBody>
                    <a:bodyPr/>
                    <a:lstStyle/>
                    <a:p>
                      <a:pPr algn="ctr"/>
                      <a:r>
                        <a:rPr lang="en-US" sz="1800" b="1" dirty="0"/>
                        <a:t>Development platform</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3"/>
                  </a:ext>
                </a:extLst>
              </a:tr>
            </a:tbl>
          </a:graphicData>
        </a:graphic>
      </p:graphicFrame>
      <p:grpSp>
        <p:nvGrpSpPr>
          <p:cNvPr id="8" name="Group 13">
            <a:extLst>
              <a:ext uri="{FF2B5EF4-FFF2-40B4-BE49-F238E27FC236}">
                <a16:creationId xmlns:a16="http://schemas.microsoft.com/office/drawing/2014/main" id="{62426470-8222-FA4F-8FC7-0D68E618C184}"/>
              </a:ext>
            </a:extLst>
          </p:cNvPr>
          <p:cNvGrpSpPr>
            <a:grpSpLocks/>
          </p:cNvGrpSpPr>
          <p:nvPr/>
        </p:nvGrpSpPr>
        <p:grpSpPr bwMode="auto">
          <a:xfrm>
            <a:off x="2549525" y="1503363"/>
            <a:ext cx="5807075" cy="3924300"/>
            <a:chOff x="2602520" y="1450733"/>
            <a:chExt cx="5807621" cy="3924377"/>
          </a:xfrm>
        </p:grpSpPr>
        <p:pic>
          <p:nvPicPr>
            <p:cNvPr id="9" name="Picture 4">
              <a:extLst>
                <a:ext uri="{FF2B5EF4-FFF2-40B4-BE49-F238E27FC236}">
                  <a16:creationId xmlns:a16="http://schemas.microsoft.com/office/drawing/2014/main" id="{36334990-7658-D24F-8C56-3E646A0C80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2520" y="1450733"/>
              <a:ext cx="1828800" cy="890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161E53FA-7E1F-8140-8C80-D1DB92813B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81841"/>
              <a:ext cx="1371792" cy="62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8B742A49-2C2A-9A44-AC8D-CD00FA9013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3896" y="1658052"/>
              <a:ext cx="1886245" cy="4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
              <a:extLst>
                <a:ext uri="{FF2B5EF4-FFF2-40B4-BE49-F238E27FC236}">
                  <a16:creationId xmlns:a16="http://schemas.microsoft.com/office/drawing/2014/main" id="{268EAE50-E88C-3347-95BD-7657B28E39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5685" y="2626585"/>
              <a:ext cx="876422" cy="55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83101F0A-9113-8C4C-8938-073E55D31E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37435" y="2498336"/>
              <a:ext cx="1638529" cy="914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9">
              <a:extLst>
                <a:ext uri="{FF2B5EF4-FFF2-40B4-BE49-F238E27FC236}">
                  <a16:creationId xmlns:a16="http://schemas.microsoft.com/office/drawing/2014/main" id="{6920AAD3-5758-5640-BF71-4F874503F7A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88932" y="3686211"/>
              <a:ext cx="1733792" cy="743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0">
              <a:extLst>
                <a:ext uri="{FF2B5EF4-FFF2-40B4-BE49-F238E27FC236}">
                  <a16:creationId xmlns:a16="http://schemas.microsoft.com/office/drawing/2014/main" id="{69513F25-F8D2-B745-951E-DC288D8EE66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7947" y="3743369"/>
              <a:ext cx="1771897" cy="62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D851EAC6-490B-0F48-8BA2-B0324FEABC3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5472" y="4822583"/>
              <a:ext cx="2476846" cy="55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2">
              <a:extLst>
                <a:ext uri="{FF2B5EF4-FFF2-40B4-BE49-F238E27FC236}">
                  <a16:creationId xmlns:a16="http://schemas.microsoft.com/office/drawing/2014/main" id="{6BD8C95F-28A4-244A-BB3C-3386F21A020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61965" y="4841636"/>
              <a:ext cx="2038635" cy="51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59040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14400" y="3886200"/>
            <a:ext cx="6705600" cy="457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3505200"/>
            <a:ext cx="74676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15200" y="3200400"/>
            <a:ext cx="1066800" cy="304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err="1"/>
              <a:t>Recomendação</a:t>
            </a:r>
            <a:r>
              <a:rPr lang="en-US" dirty="0"/>
              <a:t> de </a:t>
            </a:r>
            <a:r>
              <a:rPr lang="en-US" dirty="0" err="1"/>
              <a:t>segurança</a:t>
            </a:r>
            <a:r>
              <a:rPr lang="en-US" dirty="0"/>
              <a:t> da Amazon AWS</a:t>
            </a:r>
          </a:p>
        </p:txBody>
      </p:sp>
      <p:sp>
        <p:nvSpPr>
          <p:cNvPr id="3" name="Slide Number Placeholder 2"/>
          <p:cNvSpPr>
            <a:spLocks noGrp="1"/>
          </p:cNvSpPr>
          <p:nvPr>
            <p:ph type="sldNum" sz="quarter" idx="12"/>
          </p:nvPr>
        </p:nvSpPr>
        <p:spPr/>
        <p:txBody>
          <a:bodyPr/>
          <a:lstStyle/>
          <a:p>
            <a:fld id="{BACC0D7D-E0FC-49BF-B4A2-5B13217C58F0}" type="slidenum">
              <a:rPr lang="en-US" smtClean="0"/>
              <a:t>40</a:t>
            </a:fld>
            <a:endParaRPr lang="en-US"/>
          </a:p>
        </p:txBody>
      </p:sp>
      <p:sp>
        <p:nvSpPr>
          <p:cNvPr id="5" name="Rectangle 1"/>
          <p:cNvSpPr>
            <a:spLocks noChangeArrowheads="1"/>
          </p:cNvSpPr>
          <p:nvPr/>
        </p:nvSpPr>
        <p:spPr bwMode="auto">
          <a:xfrm flipH="1">
            <a:off x="914400" y="2089665"/>
            <a:ext cx="7467600" cy="290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60306" rIns="6348" bIns="7935"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anose="020F0502020204030204" pitchFamily="34" charset="0"/>
                <a:cs typeface="Arial" panose="020B0604020202020204" pitchFamily="34" charset="0"/>
              </a:rPr>
              <a:t>7.2. Security.</a:t>
            </a:r>
            <a:r>
              <a:rPr kumimoji="0" lang="en-US" sz="1600" i="0" u="none" strike="noStrike" cap="none" normalizeH="0" baseline="0" dirty="0">
                <a:ln>
                  <a:noFill/>
                </a:ln>
                <a:solidFill>
                  <a:srgbClr val="000000"/>
                </a:solidFill>
                <a:effectLst/>
                <a:latin typeface="Calibri" panose="020F0502020204030204" pitchFamily="34" charset="0"/>
                <a:cs typeface="Arial" panose="020B0604020202020204" pitchFamily="34" charset="0"/>
              </a:rPr>
              <a:t> We strive to keep Your Content secure, but cannot guarantee that we will be successful at doing so, given the nature of the Internet.  Accordingly, without limitation to Section 4.3 above and Section 11.5 below, you acknowledge that you bear sole responsibility for adequate security, protection and backup of Your Content.  We strongly encourage you, where available and appropriate, to use encryption technology to protect Your Content from unauthorized access and to routinely archive Your Content.  We will have no liability to you for any unauthorized access or use, corruption, deletion, destruction or loss of any of Your Content.</a:t>
            </a:r>
            <a:endParaRPr kumimoji="0" lang="en-US" sz="3600" i="0" u="none" strike="noStrike" cap="none" normalizeH="0" baseline="0" dirty="0">
              <a:ln>
                <a:noFill/>
              </a:ln>
              <a:solidFill>
                <a:schemeClr val="tx1"/>
              </a:solidFill>
              <a:effectLst/>
              <a:latin typeface="Calibri" panose="020F0502020204030204" pitchFamily="34" charset="0"/>
            </a:endParaRPr>
          </a:p>
        </p:txBody>
      </p:sp>
      <p:sp>
        <p:nvSpPr>
          <p:cNvPr id="10" name="TextBox 9"/>
          <p:cNvSpPr txBox="1"/>
          <p:nvPr/>
        </p:nvSpPr>
        <p:spPr>
          <a:xfrm>
            <a:off x="995341" y="5806073"/>
            <a:ext cx="7305718" cy="338554"/>
          </a:xfrm>
          <a:prstGeom prst="rect">
            <a:avLst/>
          </a:prstGeom>
          <a:noFill/>
        </p:spPr>
        <p:txBody>
          <a:bodyPr wrap="none" rtlCol="0">
            <a:spAutoFit/>
          </a:bodyPr>
          <a:lstStyle/>
          <a:p>
            <a:r>
              <a:rPr lang="en-US" sz="1600" dirty="0">
                <a:latin typeface="Calibri" panose="020F0502020204030204" pitchFamily="34" charset="0"/>
              </a:rPr>
              <a:t>Source: http://aws-portal.amazon.com/gp/aws/developer/terms-and-conditions.html</a:t>
            </a:r>
          </a:p>
        </p:txBody>
      </p:sp>
      <p:sp>
        <p:nvSpPr>
          <p:cNvPr id="6" name="Date Placeholder 5">
            <a:extLst>
              <a:ext uri="{FF2B5EF4-FFF2-40B4-BE49-F238E27FC236}">
                <a16:creationId xmlns:a16="http://schemas.microsoft.com/office/drawing/2014/main" id="{B6A6BC47-BA72-1A4F-9D7B-7D8B2E962941}"/>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2BED7843-00AA-3049-9697-45B24F213F6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0603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41</a:t>
            </a:fld>
            <a:endParaRPr lang="en-US"/>
          </a:p>
        </p:txBody>
      </p:sp>
      <p:pic>
        <p:nvPicPr>
          <p:cNvPr id="20" name="Picture 19"/>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7156"/>
          <a:stretch/>
        </p:blipFill>
        <p:spPr>
          <a:xfrm>
            <a:off x="228600" y="1219199"/>
            <a:ext cx="4876800" cy="4527801"/>
          </a:xfrm>
          <a:prstGeom prst="rect">
            <a:avLst/>
          </a:prstGeom>
          <a:solidFill>
            <a:schemeClr val="bg1"/>
          </a:solidFill>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5" name="Title 4">
            <a:extLst>
              <a:ext uri="{FF2B5EF4-FFF2-40B4-BE49-F238E27FC236}">
                <a16:creationId xmlns:a16="http://schemas.microsoft.com/office/drawing/2014/main" id="{5C43EF15-B4BB-0A4A-A5B1-81493E835021}"/>
              </a:ext>
            </a:extLst>
          </p:cNvPr>
          <p:cNvSpPr>
            <a:spLocks noGrp="1"/>
          </p:cNvSpPr>
          <p:nvPr>
            <p:ph type="title"/>
          </p:nvPr>
        </p:nvSpPr>
        <p:spPr/>
        <p:txBody>
          <a:bodyPr>
            <a:normAutofit fontScale="90000"/>
          </a:bodyPr>
          <a:lstStyle/>
          <a:p>
            <a:r>
              <a:rPr lang="en-US" dirty="0"/>
              <a:t>E se </a:t>
            </a:r>
            <a:r>
              <a:rPr lang="en-US" dirty="0" err="1"/>
              <a:t>os</a:t>
            </a:r>
            <a:r>
              <a:rPr lang="en-US" dirty="0"/>
              <a:t> dados </a:t>
            </a:r>
            <a:r>
              <a:rPr lang="en-US" dirty="0" err="1"/>
              <a:t>estiverem</a:t>
            </a:r>
            <a:r>
              <a:rPr lang="en-US" dirty="0"/>
              <a:t> </a:t>
            </a:r>
            <a:r>
              <a:rPr lang="en-US" dirty="0" err="1"/>
              <a:t>em</a:t>
            </a:r>
            <a:r>
              <a:rPr lang="en-US" dirty="0"/>
              <a:t> bases de dados?</a:t>
            </a:r>
          </a:p>
        </p:txBody>
      </p:sp>
      <p:sp>
        <p:nvSpPr>
          <p:cNvPr id="2" name="TextBox 1">
            <a:extLst>
              <a:ext uri="{FF2B5EF4-FFF2-40B4-BE49-F238E27FC236}">
                <a16:creationId xmlns:a16="http://schemas.microsoft.com/office/drawing/2014/main" id="{AB0821EE-1C06-4A44-B02B-EFC9EA91A14C}"/>
              </a:ext>
            </a:extLst>
          </p:cNvPr>
          <p:cNvSpPr txBox="1"/>
          <p:nvPr/>
        </p:nvSpPr>
        <p:spPr>
          <a:xfrm>
            <a:off x="5333999" y="1564262"/>
            <a:ext cx="3581401" cy="1200329"/>
          </a:xfrm>
          <a:prstGeom prst="rect">
            <a:avLst/>
          </a:prstGeom>
          <a:noFill/>
        </p:spPr>
        <p:txBody>
          <a:bodyPr wrap="square" rtlCol="0">
            <a:spAutoFit/>
          </a:bodyPr>
          <a:lstStyle/>
          <a:p>
            <a:r>
              <a:rPr lang="en-US" sz="2400" dirty="0"/>
              <a:t>Que </a:t>
            </a:r>
            <a:r>
              <a:rPr lang="en-US" sz="2400" dirty="0" err="1"/>
              <a:t>implicações</a:t>
            </a:r>
            <a:r>
              <a:rPr lang="en-US" sz="2400" dirty="0"/>
              <a:t> </a:t>
            </a:r>
            <a:r>
              <a:rPr lang="en-US" sz="2400" dirty="0" err="1"/>
              <a:t>tem</a:t>
            </a:r>
            <a:r>
              <a:rPr lang="en-US" sz="2400" dirty="0"/>
              <a:t> a </a:t>
            </a:r>
            <a:r>
              <a:rPr lang="en-US" sz="2400" dirty="0" err="1"/>
              <a:t>encriptação</a:t>
            </a:r>
            <a:r>
              <a:rPr lang="en-US" sz="2400" dirty="0"/>
              <a:t> de dados </a:t>
            </a:r>
            <a:r>
              <a:rPr lang="en-US" sz="2400" dirty="0" err="1"/>
              <a:t>em</a:t>
            </a:r>
            <a:r>
              <a:rPr lang="en-US" sz="2400" dirty="0"/>
              <a:t> </a:t>
            </a:r>
            <a:r>
              <a:rPr lang="en-US" sz="2400" dirty="0" err="1"/>
              <a:t>termos</a:t>
            </a:r>
            <a:r>
              <a:rPr lang="en-US" sz="2400" dirty="0"/>
              <a:t> de </a:t>
            </a:r>
            <a:r>
              <a:rPr lang="en-US" sz="2400" dirty="0" err="1"/>
              <a:t>funcionalidade</a:t>
            </a:r>
            <a:r>
              <a:rPr lang="en-US" sz="2400" dirty="0"/>
              <a:t>?</a:t>
            </a:r>
          </a:p>
        </p:txBody>
      </p:sp>
      <p:sp>
        <p:nvSpPr>
          <p:cNvPr id="4" name="Date Placeholder 3">
            <a:extLst>
              <a:ext uri="{FF2B5EF4-FFF2-40B4-BE49-F238E27FC236}">
                <a16:creationId xmlns:a16="http://schemas.microsoft.com/office/drawing/2014/main" id="{E1F132A2-01C6-3D48-824E-0BDB95039F66}"/>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A255850-CBCC-864D-9D7C-A61D7E2FD80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903969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42</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graphicFrame>
        <p:nvGraphicFramePr>
          <p:cNvPr id="5" name="Table 4"/>
          <p:cNvGraphicFramePr>
            <a:graphicFrameLocks noGrp="1"/>
          </p:cNvGraphicFramePr>
          <p:nvPr>
            <p:extLst/>
          </p:nvPr>
        </p:nvGraphicFramePr>
        <p:xfrm>
          <a:off x="4953000" y="1600200"/>
          <a:ext cx="4191000" cy="45720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tblGrid>
              <a:tr h="370840">
                <a:tc>
                  <a:txBody>
                    <a:bodyPr/>
                    <a:lstStyle/>
                    <a:p>
                      <a:pPr algn="ctr"/>
                      <a:r>
                        <a:rPr lang="en-US" sz="1200" dirty="0" err="1"/>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Addr</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GPA</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Credit</a:t>
                      </a:r>
                      <a:r>
                        <a:rPr lang="en-US" sz="1200" baseline="0" dirty="0" err="1"/>
                        <a:t>Card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6" name="TextBox 5"/>
          <p:cNvSpPr txBox="1"/>
          <p:nvPr/>
        </p:nvSpPr>
        <p:spPr>
          <a:xfrm>
            <a:off x="4948042" y="1303201"/>
            <a:ext cx="843158" cy="276999"/>
          </a:xfrm>
          <a:prstGeom prst="rect">
            <a:avLst/>
          </a:prstGeom>
          <a:noFill/>
          <a:ln w="12700">
            <a:solidFill>
              <a:schemeClr val="tx1"/>
            </a:solidFill>
          </a:ln>
        </p:spPr>
        <p:txBody>
          <a:bodyPr wrap="square" rtlCol="0">
            <a:spAutoFit/>
          </a:bodyPr>
          <a:lstStyle/>
          <a:p>
            <a:r>
              <a:rPr lang="en-US" sz="1200" b="1" dirty="0">
                <a:latin typeface="Consolas" panose="020B0609020204030204" pitchFamily="49" charset="0"/>
                <a:cs typeface="Consolas" panose="020B0609020204030204" pitchFamily="49" charset="0"/>
              </a:rPr>
              <a:t>Student</a:t>
            </a:r>
          </a:p>
        </p:txBody>
      </p:sp>
      <p:graphicFrame>
        <p:nvGraphicFramePr>
          <p:cNvPr id="25" name="Table 24"/>
          <p:cNvGraphicFramePr>
            <a:graphicFrameLocks noGrp="1"/>
          </p:cNvGraphicFramePr>
          <p:nvPr>
            <p:extLst/>
          </p:nvPr>
        </p:nvGraphicFramePr>
        <p:xfrm>
          <a:off x="4953000" y="2506799"/>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InstrId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6" name="TextBox 25"/>
          <p:cNvSpPr txBox="1"/>
          <p:nvPr/>
        </p:nvSpPr>
        <p:spPr>
          <a:xfrm>
            <a:off x="4948042" y="2209800"/>
            <a:ext cx="843158" cy="276999"/>
          </a:xfrm>
          <a:prstGeom prst="rect">
            <a:avLst/>
          </a:prstGeom>
          <a:noFill/>
          <a:ln w="12700">
            <a:solidFill>
              <a:schemeClr val="tx1"/>
            </a:solidFill>
          </a:ln>
        </p:spPr>
        <p:txBody>
          <a:bodyPr wrap="square" rtlCol="0" anchor="ctr">
            <a:spAutoFit/>
          </a:bodyPr>
          <a:lstStyle/>
          <a:p>
            <a:pPr algn="ctr"/>
            <a:r>
              <a:rPr lang="en-US" sz="1200" b="1" dirty="0">
                <a:latin typeface="Consolas" panose="020B0609020204030204" pitchFamily="49" charset="0"/>
                <a:cs typeface="Consolas" panose="020B0609020204030204" pitchFamily="49" charset="0"/>
              </a:rPr>
              <a:t>Course</a:t>
            </a:r>
          </a:p>
        </p:txBody>
      </p:sp>
      <p:graphicFrame>
        <p:nvGraphicFramePr>
          <p:cNvPr id="27" name="Table 26"/>
          <p:cNvGraphicFramePr>
            <a:graphicFrameLocks noGrp="1"/>
          </p:cNvGraphicFramePr>
          <p:nvPr>
            <p:extLst/>
          </p:nvPr>
        </p:nvGraphicFramePr>
        <p:xfrm>
          <a:off x="4953000" y="3286760"/>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latin typeface="+mn-lt"/>
                          <a:cs typeface="+mn-cs"/>
                        </a:rPr>
                        <a:t>Grade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4948042" y="2989761"/>
            <a:ext cx="1300358" cy="276999"/>
          </a:xfrm>
          <a:prstGeom prst="rect">
            <a:avLst/>
          </a:prstGeom>
          <a:noFill/>
          <a:ln w="12700">
            <a:solidFill>
              <a:schemeClr val="tx1"/>
            </a:solidFill>
          </a:ln>
        </p:spPr>
        <p:txBody>
          <a:bodyPr wrap="square" rtlCol="0" anchor="ctr">
            <a:spAutoFit/>
          </a:bodyPr>
          <a:lstStyle/>
          <a:p>
            <a:pPr algn="ctr"/>
            <a:r>
              <a:rPr lang="en-US" sz="1200" b="1" dirty="0" err="1">
                <a:latin typeface="Consolas" panose="020B0609020204030204" pitchFamily="49" charset="0"/>
                <a:cs typeface="Consolas" panose="020B0609020204030204" pitchFamily="49" charset="0"/>
              </a:rPr>
              <a:t>StudentCourse</a:t>
            </a:r>
            <a:endParaRPr lang="en-US" sz="1200" b="1" dirty="0">
              <a:latin typeface="Consolas" panose="020B0609020204030204" pitchFamily="49" charset="0"/>
              <a:cs typeface="Consolas" panose="020B0609020204030204" pitchFamily="49" charset="0"/>
            </a:endParaRPr>
          </a:p>
        </p:txBody>
      </p:sp>
      <p:sp>
        <p:nvSpPr>
          <p:cNvPr id="4" name="Oval 3"/>
          <p:cNvSpPr/>
          <p:nvPr/>
        </p:nvSpPr>
        <p:spPr>
          <a:xfrm>
            <a:off x="7772400" y="1580200"/>
            <a:ext cx="10668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39000" y="1580200"/>
            <a:ext cx="4572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48042" y="3266760"/>
            <a:ext cx="1681358"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29400" y="3276203"/>
            <a:ext cx="571500"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A98F530-DABE-0E4F-8293-857BE7B769A3}"/>
              </a:ext>
            </a:extLst>
          </p:cNvPr>
          <p:cNvSpPr>
            <a:spLocks noGrp="1"/>
          </p:cNvSpPr>
          <p:nvPr>
            <p:ph type="title"/>
          </p:nvPr>
        </p:nvSpPr>
        <p:spPr>
          <a:xfrm>
            <a:off x="1091698" y="228600"/>
            <a:ext cx="7595102" cy="838200"/>
          </a:xfrm>
        </p:spPr>
        <p:txBody>
          <a:bodyPr/>
          <a:lstStyle/>
          <a:p>
            <a:r>
              <a:rPr lang="en-US" dirty="0" err="1"/>
              <a:t>Exemplo</a:t>
            </a:r>
            <a:r>
              <a:rPr lang="en-US" dirty="0"/>
              <a:t>: Base de dados de </a:t>
            </a:r>
            <a:r>
              <a:rPr lang="en-US" dirty="0" err="1"/>
              <a:t>curso</a:t>
            </a:r>
            <a:r>
              <a:rPr lang="en-US" dirty="0"/>
              <a:t> online</a:t>
            </a:r>
          </a:p>
        </p:txBody>
      </p:sp>
      <p:sp>
        <p:nvSpPr>
          <p:cNvPr id="2" name="Date Placeholder 1">
            <a:extLst>
              <a:ext uri="{FF2B5EF4-FFF2-40B4-BE49-F238E27FC236}">
                <a16:creationId xmlns:a16="http://schemas.microsoft.com/office/drawing/2014/main" id="{5ACC8A1B-FB62-9E4D-81D1-538FB07B8607}"/>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C0EFBE38-0562-8A4F-8234-990289D67CA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326920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43</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46EC0C82-9B46-F341-96C5-ED68942A7F0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64A78973-911F-8741-A71C-6D0389BF9C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57999DDA-2C72-2D4B-BDA0-2AE37A36B923}"/>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85151D18-44B8-4E42-A7A9-EF412ED4FD6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205824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44</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6705600" y="2743200"/>
            <a:ext cx="1045290" cy="1066006"/>
          </a:xfrm>
          <a:prstGeom prst="rect">
            <a:avLst/>
          </a:prstGeom>
          <a:solidFill>
            <a:schemeClr val="bg1">
              <a:lumMod val="65000"/>
              <a:alpha val="6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91638" y="4214336"/>
            <a:ext cx="2294962" cy="738664"/>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50890" y="4028831"/>
            <a:ext cx="783510" cy="1381369"/>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61006" y="1502814"/>
            <a:ext cx="1134478" cy="369332"/>
          </a:xfrm>
          <a:prstGeom prst="rect">
            <a:avLst/>
          </a:prstGeom>
          <a:noFill/>
        </p:spPr>
        <p:txBody>
          <a:bodyPr wrap="none" rtlCol="0">
            <a:spAutoFit/>
          </a:bodyPr>
          <a:lstStyle/>
          <a:p>
            <a:r>
              <a:rPr lang="en-US" dirty="0">
                <a:latin typeface="Calibri" panose="020F0502020204030204" pitchFamily="34" charset="0"/>
              </a:rPr>
              <a:t>Encrypted</a:t>
            </a:r>
          </a:p>
        </p:txBody>
      </p:sp>
      <p:cxnSp>
        <p:nvCxnSpPr>
          <p:cNvPr id="14" name="Straight Arrow Connector 13"/>
          <p:cNvCxnSpPr>
            <a:stCxn id="9" idx="2"/>
            <a:endCxn id="16" idx="0"/>
          </p:cNvCxnSpPr>
          <p:nvPr/>
        </p:nvCxnSpPr>
        <p:spPr>
          <a:xfrm flipH="1">
            <a:off x="7217887" y="1872146"/>
            <a:ext cx="10358" cy="87105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5615189" y="1828800"/>
            <a:ext cx="1687132" cy="2356834"/>
          </a:xfrm>
          <a:custGeom>
            <a:avLst/>
            <a:gdLst>
              <a:gd name="connsiteX0" fmla="*/ 1687132 w 1687132"/>
              <a:gd name="connsiteY0" fmla="*/ 0 h 2356834"/>
              <a:gd name="connsiteX1" fmla="*/ 360608 w 1687132"/>
              <a:gd name="connsiteY1" fmla="*/ 888642 h 2356834"/>
              <a:gd name="connsiteX2" fmla="*/ 0 w 1687132"/>
              <a:gd name="connsiteY2" fmla="*/ 2356834 h 2356834"/>
            </a:gdLst>
            <a:ahLst/>
            <a:cxnLst>
              <a:cxn ang="0">
                <a:pos x="connsiteX0" y="connsiteY0"/>
              </a:cxn>
              <a:cxn ang="0">
                <a:pos x="connsiteX1" y="connsiteY1"/>
              </a:cxn>
              <a:cxn ang="0">
                <a:pos x="connsiteX2" y="connsiteY2"/>
              </a:cxn>
            </a:cxnLst>
            <a:rect l="l" t="t" r="r" b="b"/>
            <a:pathLst>
              <a:path w="1687132" h="2356834">
                <a:moveTo>
                  <a:pt x="1687132" y="0"/>
                </a:moveTo>
                <a:cubicBezTo>
                  <a:pt x="1164464" y="247918"/>
                  <a:pt x="641797" y="495836"/>
                  <a:pt x="360608" y="888642"/>
                </a:cubicBezTo>
                <a:cubicBezTo>
                  <a:pt x="79419" y="1281448"/>
                  <a:pt x="39709" y="1819141"/>
                  <a:pt x="0" y="2356834"/>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7302321" y="1815921"/>
            <a:ext cx="891726" cy="2215166"/>
          </a:xfrm>
          <a:custGeom>
            <a:avLst/>
            <a:gdLst>
              <a:gd name="connsiteX0" fmla="*/ 0 w 891726"/>
              <a:gd name="connsiteY0" fmla="*/ 0 h 2215166"/>
              <a:gd name="connsiteX1" fmla="*/ 785611 w 891726"/>
              <a:gd name="connsiteY1" fmla="*/ 798490 h 2215166"/>
              <a:gd name="connsiteX2" fmla="*/ 862885 w 891726"/>
              <a:gd name="connsiteY2" fmla="*/ 2215166 h 2215166"/>
            </a:gdLst>
            <a:ahLst/>
            <a:cxnLst>
              <a:cxn ang="0">
                <a:pos x="connsiteX0" y="connsiteY0"/>
              </a:cxn>
              <a:cxn ang="0">
                <a:pos x="connsiteX1" y="connsiteY1"/>
              </a:cxn>
              <a:cxn ang="0">
                <a:pos x="connsiteX2" y="connsiteY2"/>
              </a:cxn>
            </a:cxnLst>
            <a:rect l="l" t="t" r="r" b="b"/>
            <a:pathLst>
              <a:path w="891726" h="2215166">
                <a:moveTo>
                  <a:pt x="0" y="0"/>
                </a:moveTo>
                <a:cubicBezTo>
                  <a:pt x="320898" y="214648"/>
                  <a:pt x="641797" y="429296"/>
                  <a:pt x="785611" y="798490"/>
                </a:cubicBezTo>
                <a:cubicBezTo>
                  <a:pt x="929425" y="1167684"/>
                  <a:pt x="896155" y="1691425"/>
                  <a:pt x="862885" y="2215166"/>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22B93833-D580-0C47-BB1A-629F1490C93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1B65F4FD-C122-234D-AA9B-17DCAF4C8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A8AD5274-F704-AD4B-A275-A5EE1500D70A}"/>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45885F88-2296-7342-8068-6A2A0BEEBAB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236463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Adversário</a:t>
            </a:r>
            <a:r>
              <a:rPr lang="en-US" dirty="0"/>
              <a:t> </a:t>
            </a:r>
            <a:r>
              <a:rPr lang="en-US" dirty="0" err="1"/>
              <a:t>passivo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45</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51816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6865" y="1547447"/>
            <a:ext cx="740026" cy="740026"/>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5975" y="1845834"/>
            <a:ext cx="770094" cy="770094"/>
          </a:xfrm>
          <a:prstGeom prst="rect">
            <a:avLst/>
          </a:prstGeom>
        </p:spPr>
      </p:pic>
      <p:sp>
        <p:nvSpPr>
          <p:cNvPr id="34" name="TextBox 33"/>
          <p:cNvSpPr txBox="1"/>
          <p:nvPr/>
        </p:nvSpPr>
        <p:spPr>
          <a:xfrm>
            <a:off x="6096000" y="2278635"/>
            <a:ext cx="2922595" cy="280275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err="1">
                <a:latin typeface="Tw Cen MT" panose="020B0602020104020603" pitchFamily="34" charset="77"/>
              </a:rPr>
              <a:t>Passivo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Honesto</a:t>
            </a:r>
            <a:r>
              <a:rPr lang="en-US" sz="2400" dirty="0">
                <a:latin typeface="Tw Cen MT" panose="020B0602020104020603" pitchFamily="34" charset="77"/>
              </a:rPr>
              <a:t> mas </a:t>
            </a:r>
            <a:r>
              <a:rPr lang="en-US" sz="2400" dirty="0" err="1">
                <a:latin typeface="Tw Cen MT" panose="020B0602020104020603" pitchFamily="34" charset="77"/>
              </a:rPr>
              <a:t>curioso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altera</a:t>
            </a:r>
            <a:r>
              <a:rPr lang="en-US" sz="2400" dirty="0">
                <a:latin typeface="Tw Cen MT" panose="020B0602020104020603" pitchFamily="34" charset="77"/>
              </a:rPr>
              <a:t>:</a:t>
            </a:r>
          </a:p>
          <a:p>
            <a:pPr marL="742950" lvl="1" indent="-285750">
              <a:lnSpc>
                <a:spcPct val="150000"/>
              </a:lnSpc>
              <a:buFont typeface="Arial" panose="020B0604020202020204" pitchFamily="34" charset="0"/>
              <a:buChar char="•"/>
            </a:pPr>
            <a:r>
              <a:rPr lang="en-US" sz="2400" dirty="0">
                <a:latin typeface="Tw Cen MT" panose="020B0602020104020603" pitchFamily="34" charset="77"/>
              </a:rPr>
              <a:t>Base de dados</a:t>
            </a: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Resultados</a:t>
            </a:r>
            <a:endParaRPr lang="en-US" sz="2400" dirty="0">
              <a:latin typeface="Tw Cen MT" panose="020B0602020104020603" pitchFamily="34" charset="77"/>
            </a:endParaRPr>
          </a:p>
        </p:txBody>
      </p:sp>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5400" y="5257800"/>
            <a:ext cx="1219200" cy="1219200"/>
          </a:xfrm>
          <a:prstGeom prst="rect">
            <a:avLst/>
          </a:prstGeom>
        </p:spPr>
      </p:pic>
      <p:sp>
        <p:nvSpPr>
          <p:cNvPr id="45" name="Rectangle 44"/>
          <p:cNvSpPr/>
          <p:nvPr/>
        </p:nvSpPr>
        <p:spPr>
          <a:xfrm>
            <a:off x="6220893" y="5485130"/>
            <a:ext cx="2514600" cy="764539"/>
          </a:xfrm>
          <a:prstGeom prst="rect">
            <a:avLst/>
          </a:prstGeom>
          <a:solidFill>
            <a:schemeClr val="bg1">
              <a:lumMod val="85000"/>
            </a:schemeClr>
          </a:solidFill>
          <a:ln>
            <a:solidFill>
              <a:schemeClr val="tx1">
                <a:lumMod val="65000"/>
                <a:lumOff val="3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w Cen MT" panose="020B0602020104020603" pitchFamily="34" charset="77"/>
              </a:rPr>
              <a:t>E para </a:t>
            </a:r>
            <a:r>
              <a:rPr lang="en-US" sz="2400" dirty="0" err="1">
                <a:solidFill>
                  <a:schemeClr val="tx1"/>
                </a:solidFill>
                <a:latin typeface="Tw Cen MT" panose="020B0602020104020603" pitchFamily="34" charset="77"/>
              </a:rPr>
              <a:t>adversários</a:t>
            </a:r>
            <a:r>
              <a:rPr lang="en-US" sz="2400" dirty="0">
                <a:solidFill>
                  <a:schemeClr val="tx1"/>
                </a:solidFill>
                <a:latin typeface="Tw Cen MT" panose="020B0602020104020603" pitchFamily="34" charset="77"/>
              </a:rPr>
              <a:t> </a:t>
            </a:r>
            <a:r>
              <a:rPr lang="en-US" sz="2400" dirty="0" err="1">
                <a:solidFill>
                  <a:schemeClr val="tx1"/>
                </a:solidFill>
                <a:latin typeface="Tw Cen MT" panose="020B0602020104020603" pitchFamily="34" charset="77"/>
              </a:rPr>
              <a:t>activos</a:t>
            </a:r>
            <a:r>
              <a:rPr lang="en-US" sz="2400" dirty="0">
                <a:solidFill>
                  <a:schemeClr val="tx1"/>
                </a:solidFill>
                <a:latin typeface="Tw Cen MT" panose="020B0602020104020603" pitchFamily="34" charset="77"/>
              </a:rPr>
              <a:t>?</a:t>
            </a:r>
          </a:p>
        </p:txBody>
      </p:sp>
      <p:sp>
        <p:nvSpPr>
          <p:cNvPr id="27" name="Date Placeholder 26">
            <a:extLst>
              <a:ext uri="{FF2B5EF4-FFF2-40B4-BE49-F238E27FC236}">
                <a16:creationId xmlns:a16="http://schemas.microsoft.com/office/drawing/2014/main" id="{387D7507-D94E-ED43-9A6D-613BD90B6A6C}"/>
              </a:ext>
            </a:extLst>
          </p:cNvPr>
          <p:cNvSpPr>
            <a:spLocks noGrp="1"/>
          </p:cNvSpPr>
          <p:nvPr>
            <p:ph type="dt" sz="half" idx="10"/>
          </p:nvPr>
        </p:nvSpPr>
        <p:spPr/>
        <p:txBody>
          <a:bodyPr/>
          <a:lstStyle/>
          <a:p>
            <a:r>
              <a:rPr lang="en-US"/>
              <a:t>2019</a:t>
            </a:r>
            <a:endParaRPr lang="en-US" dirty="0"/>
          </a:p>
        </p:txBody>
      </p:sp>
      <p:sp>
        <p:nvSpPr>
          <p:cNvPr id="29" name="Footer Placeholder 28">
            <a:extLst>
              <a:ext uri="{FF2B5EF4-FFF2-40B4-BE49-F238E27FC236}">
                <a16:creationId xmlns:a16="http://schemas.microsoft.com/office/drawing/2014/main" id="{EC243103-CBB1-EA46-B6D4-BAD37D5E8B4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587323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46</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072337914"/>
              </p:ext>
            </p:extLst>
          </p:nvPr>
        </p:nvGraphicFramePr>
        <p:xfrm>
          <a:off x="1828801" y="4060877"/>
          <a:ext cx="2514599" cy="1854200"/>
        </p:xfrm>
        <a:graphic>
          <a:graphicData uri="http://schemas.openxmlformats.org/drawingml/2006/table">
            <a:tbl>
              <a:tblPr firstRow="1">
                <a:tableStyleId>{616DA210-FB5B-4158-B5E0-FEB733F419BA}</a:tableStyleId>
              </a:tblPr>
              <a:tblGrid>
                <a:gridCol w="953813">
                  <a:extLst>
                    <a:ext uri="{9D8B030D-6E8A-4147-A177-3AD203B41FA5}">
                      <a16:colId xmlns:a16="http://schemas.microsoft.com/office/drawing/2014/main" val="20000"/>
                    </a:ext>
                  </a:extLst>
                </a:gridCol>
                <a:gridCol w="842329">
                  <a:extLst>
                    <a:ext uri="{9D8B030D-6E8A-4147-A177-3AD203B41FA5}">
                      <a16:colId xmlns:a16="http://schemas.microsoft.com/office/drawing/2014/main" val="20001"/>
                    </a:ext>
                  </a:extLst>
                </a:gridCol>
                <a:gridCol w="718457">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ambria Math" panose="02040503050406030204" pitchFamily="18" charset="0"/>
                          <a:ea typeface="Cambria Math" panose="02040503050406030204" pitchFamily="18" charset="0"/>
                        </a:rPr>
                        <a:t>3</a:t>
                      </a: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8" name="Straight Arrow Connector 7"/>
          <p:cNvCxnSpPr>
            <a:cxnSpLocks/>
            <a:stCxn id="4" idx="0"/>
            <a:endCxn id="17" idx="2"/>
          </p:cNvCxnSpPr>
          <p:nvPr/>
        </p:nvCxnSpPr>
        <p:spPr>
          <a:xfrm flipH="1" flipV="1">
            <a:off x="3069774" y="3289719"/>
            <a:ext cx="16326"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0"/>
            <a:endCxn id="22"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mc:AlternateContent xmlns:mc="http://schemas.openxmlformats.org/markup-compatibility/2006" xmlns:a14="http://schemas.microsoft.com/office/drawing/2010/main">
        <mc:Choice Requires="a14">
          <p:sp>
            <p:nvSpPr>
              <p:cNvPr id="17" name="Rectangle 16"/>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7EC77B0-F85B-414A-9BF5-3CF3B20C842F}"/>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AB858B8A-6814-A64F-AD4B-72E3E1F5FC06}"/>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A29FA9E7-6068-3A46-A5D2-FEE4D17B0EA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59207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47</a:t>
            </a:fld>
            <a:endParaRPr lang="en-US"/>
          </a:p>
        </p:txBody>
      </p: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447800" y="4076684"/>
            <a:ext cx="3365024" cy="738664"/>
          </a:xfrm>
          <a:prstGeom prst="rect">
            <a:avLst/>
          </a:prstGeom>
          <a:noFill/>
        </p:spPr>
        <p:txBody>
          <a:bodyPr wrap="non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endCxn id="14" idx="2"/>
          </p:cNvCxnSpPr>
          <p:nvPr/>
        </p:nvCxnSpPr>
        <p:spPr>
          <a:xfrm flipH="1" flipV="1">
            <a:off x="3069774" y="3289719"/>
            <a:ext cx="16327"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p:sp>
        <p:nvSpPr>
          <p:cNvPr id="4" name="Rectangle 3"/>
          <p:cNvSpPr/>
          <p:nvPr/>
        </p:nvSpPr>
        <p:spPr>
          <a:xfrm>
            <a:off x="1447800" y="4060877"/>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43051" y="3707352"/>
            <a:ext cx="1277401" cy="369332"/>
          </a:xfrm>
          <a:prstGeom prst="rect">
            <a:avLst/>
          </a:prstGeom>
          <a:noFill/>
        </p:spPr>
        <p:txBody>
          <a:bodyPr wrap="none" rtlCol="0">
            <a:spAutoFit/>
          </a:bodyPr>
          <a:lstStyle/>
          <a:p>
            <a:r>
              <a:rPr lang="en-US" dirty="0"/>
              <a:t>Assignment</a:t>
            </a:r>
          </a:p>
        </p:txBody>
      </p:sp>
      <p:sp>
        <p:nvSpPr>
          <p:cNvPr id="7" name="Title 6">
            <a:extLst>
              <a:ext uri="{FF2B5EF4-FFF2-40B4-BE49-F238E27FC236}">
                <a16:creationId xmlns:a16="http://schemas.microsoft.com/office/drawing/2014/main" id="{BD47E5C8-7B15-F641-924D-D5B24894E655}"/>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02F6D949-BF02-9C44-B1C6-C3D9C2C00F90}"/>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48FCBAE-C279-B348-8C4C-BDFE022FB27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39831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48</a:t>
            </a:fld>
            <a:endParaRPr lang="en-US"/>
          </a:p>
        </p:txBody>
      </p:sp>
      <p:sp>
        <p:nvSpPr>
          <p:cNvPr id="16" name="TextBox 15"/>
          <p:cNvSpPr txBox="1"/>
          <p:nvPr/>
        </p:nvSpPr>
        <p:spPr>
          <a:xfrm>
            <a:off x="5065781" y="1444197"/>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387260" y="5800248"/>
            <a:ext cx="3425564" cy="738664"/>
          </a:xfrm>
          <a:prstGeom prst="rect">
            <a:avLst/>
          </a:prstGeom>
          <a:solidFill>
            <a:schemeClr val="bg1"/>
          </a:solidFill>
        </p:spPr>
        <p:txBody>
          <a:bodyPr wrap="squar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stCxn id="10" idx="0"/>
            <a:endCxn id="14" idx="2"/>
          </p:cNvCxnSpPr>
          <p:nvPr/>
        </p:nvCxnSpPr>
        <p:spPr>
          <a:xfrm flipV="1">
            <a:off x="3069773" y="3289719"/>
            <a:ext cx="1" cy="1122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313284" y="4412007"/>
                <a:ext cx="151297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𝐷𝑒𝑐𝑟</m:t>
                      </m:r>
                    </m:oMath>
                  </m:oMathPara>
                </a14:m>
                <a:endParaRPr lang="en-US" i="1" dirty="0">
                  <a:latin typeface="Calibri" panose="020F0502020204030204" pitchFamily="34"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313284" y="4412007"/>
                <a:ext cx="1512978" cy="609600"/>
              </a:xfrm>
              <a:prstGeom prst="rect">
                <a:avLst/>
              </a:prstGeom>
              <a:blipFill rotWithShape="0">
                <a:blip r:embed="rId5"/>
                <a:stretch>
                  <a:fillRect/>
                </a:stretch>
              </a:blipFill>
            </p:spPr>
            <p:txBody>
              <a:bodyPr/>
              <a:lstStyle/>
              <a:p>
                <a:r>
                  <a:rPr lang="en-US">
                    <a:noFill/>
                  </a:rPr>
                  <a:t> </a:t>
                </a:r>
              </a:p>
            </p:txBody>
          </p:sp>
        </mc:Fallback>
      </mc:AlternateContent>
      <p:cxnSp>
        <p:nvCxnSpPr>
          <p:cNvPr id="6" name="Straight Arrow Connector 5"/>
          <p:cNvCxnSpPr>
            <a:cxnSpLocks/>
            <a:stCxn id="11" idx="0"/>
            <a:endCxn id="10" idx="2"/>
          </p:cNvCxnSpPr>
          <p:nvPr/>
        </p:nvCxnSpPr>
        <p:spPr>
          <a:xfrm flipH="1" flipV="1">
            <a:off x="3069773" y="5021607"/>
            <a:ext cx="30269" cy="77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4463143" y="4412007"/>
                <a:ext cx="76201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𝐾𝑒𝑦</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463143" y="4412007"/>
                <a:ext cx="762013" cy="609600"/>
              </a:xfrm>
              <a:prstGeom prst="rect">
                <a:avLst/>
              </a:prstGeom>
              <a:blipFill rotWithShape="0">
                <a:blip r:embed="rId6"/>
                <a:stretch>
                  <a:fillRect/>
                </a:stretch>
              </a:blipFill>
            </p:spPr>
            <p:txBody>
              <a:bodyPr/>
              <a:lstStyle/>
              <a:p>
                <a:r>
                  <a:rPr lang="en-US">
                    <a:noFill/>
                  </a:rPr>
                  <a:t> </a:t>
                </a:r>
              </a:p>
            </p:txBody>
          </p:sp>
        </mc:Fallback>
      </mc:AlternateContent>
      <p:cxnSp>
        <p:nvCxnSpPr>
          <p:cNvPr id="17" name="Straight Arrow Connector 16"/>
          <p:cNvCxnSpPr>
            <a:stCxn id="8" idx="1"/>
            <a:endCxn id="10" idx="3"/>
          </p:cNvCxnSpPr>
          <p:nvPr/>
        </p:nvCxnSpPr>
        <p:spPr>
          <a:xfrm flipH="1">
            <a:off x="3826262" y="4716807"/>
            <a:ext cx="636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0" y="4336429"/>
            <a:ext cx="740026" cy="74002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1074" y="4365107"/>
            <a:ext cx="770094" cy="770094"/>
          </a:xfrm>
          <a:prstGeom prst="rect">
            <a:avLst/>
          </a:prstGeom>
        </p:spPr>
      </p:pic>
      <p:sp>
        <p:nvSpPr>
          <p:cNvPr id="21" name="TextBox 20"/>
          <p:cNvSpPr txBox="1"/>
          <p:nvPr/>
        </p:nvSpPr>
        <p:spPr>
          <a:xfrm>
            <a:off x="6096000" y="6004003"/>
            <a:ext cx="184731" cy="369332"/>
          </a:xfrm>
          <a:prstGeom prst="rect">
            <a:avLst/>
          </a:prstGeom>
          <a:noFill/>
        </p:spPr>
        <p:txBody>
          <a:bodyPr wrap="none" rtlCol="0">
            <a:spAutoFit/>
          </a:bodyPr>
          <a:lstStyle/>
          <a:p>
            <a:endParaRPr lang="en-US" dirty="0"/>
          </a:p>
        </p:txBody>
      </p:sp>
      <p:cxnSp>
        <p:nvCxnSpPr>
          <p:cNvPr id="5" name="Straight Connector 4"/>
          <p:cNvCxnSpPr/>
          <p:nvPr/>
        </p:nvCxnSpPr>
        <p:spPr>
          <a:xfrm>
            <a:off x="228600" y="5410200"/>
            <a:ext cx="5257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3124200"/>
            <a:ext cx="939681" cy="369332"/>
          </a:xfrm>
          <a:prstGeom prst="rect">
            <a:avLst/>
          </a:prstGeom>
          <a:noFill/>
        </p:spPr>
        <p:txBody>
          <a:bodyPr wrap="none" rtlCol="0">
            <a:spAutoFit/>
          </a:bodyPr>
          <a:lstStyle/>
          <a:p>
            <a:r>
              <a:rPr lang="en-US" dirty="0">
                <a:latin typeface="Tw Cen MT" panose="020B0602020104020603" pitchFamily="34" charset="77"/>
              </a:rPr>
              <a:t>Memory</a:t>
            </a:r>
          </a:p>
        </p:txBody>
      </p:sp>
      <p:sp>
        <p:nvSpPr>
          <p:cNvPr id="9" name="TextBox 8"/>
          <p:cNvSpPr txBox="1"/>
          <p:nvPr/>
        </p:nvSpPr>
        <p:spPr>
          <a:xfrm>
            <a:off x="267651" y="5918927"/>
            <a:ext cx="916789" cy="369332"/>
          </a:xfrm>
          <a:prstGeom prst="rect">
            <a:avLst/>
          </a:prstGeom>
          <a:noFill/>
        </p:spPr>
        <p:txBody>
          <a:bodyPr wrap="none" rtlCol="0">
            <a:spAutoFit/>
          </a:bodyPr>
          <a:lstStyle/>
          <a:p>
            <a:r>
              <a:rPr lang="en-US" dirty="0">
                <a:latin typeface="Tw Cen MT" panose="020B0602020104020603" pitchFamily="34" charset="77"/>
              </a:rPr>
              <a:t>Storage</a:t>
            </a:r>
          </a:p>
        </p:txBody>
      </p:sp>
      <p:sp>
        <p:nvSpPr>
          <p:cNvPr id="24" name="Rectangle 23"/>
          <p:cNvSpPr/>
          <p:nvPr/>
        </p:nvSpPr>
        <p:spPr>
          <a:xfrm>
            <a:off x="1447800" y="5798729"/>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14127" y="5430157"/>
            <a:ext cx="1189749" cy="369332"/>
          </a:xfrm>
          <a:prstGeom prst="rect">
            <a:avLst/>
          </a:prstGeom>
          <a:noFill/>
        </p:spPr>
        <p:txBody>
          <a:bodyPr wrap="none" rtlCol="0">
            <a:spAutoFit/>
          </a:bodyPr>
          <a:lstStyle/>
          <a:p>
            <a:r>
              <a:rPr lang="en-US" dirty="0">
                <a:latin typeface="Tw Cen MT" panose="020B0602020104020603" pitchFamily="34" charset="77"/>
              </a:rPr>
              <a:t>Assignment</a:t>
            </a:r>
          </a:p>
        </p:txBody>
      </p:sp>
      <p:grpSp>
        <p:nvGrpSpPr>
          <p:cNvPr id="23" name="Group 22"/>
          <p:cNvGrpSpPr/>
          <p:nvPr/>
        </p:nvGrpSpPr>
        <p:grpSpPr>
          <a:xfrm>
            <a:off x="4170887" y="2823788"/>
            <a:ext cx="4380561" cy="1259770"/>
            <a:chOff x="191439" y="3124200"/>
            <a:chExt cx="5877745" cy="1371791"/>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439" y="3124200"/>
              <a:ext cx="5877745" cy="1371791"/>
            </a:xfrm>
            <a:prstGeom prst="rect">
              <a:avLst/>
            </a:prstGeom>
          </p:spPr>
        </p:pic>
        <p:sp>
          <p:nvSpPr>
            <p:cNvPr id="22" name="Rectangle 21"/>
            <p:cNvSpPr/>
            <p:nvPr/>
          </p:nvSpPr>
          <p:spPr>
            <a:xfrm>
              <a:off x="4752284" y="3493532"/>
              <a:ext cx="1223837" cy="647156"/>
            </a:xfrm>
            <a:prstGeom prst="rect">
              <a:avLst/>
            </a:prstGeom>
            <a:solidFill>
              <a:srgbClr val="FFC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itle 26">
            <a:extLst>
              <a:ext uri="{FF2B5EF4-FFF2-40B4-BE49-F238E27FC236}">
                <a16:creationId xmlns:a16="http://schemas.microsoft.com/office/drawing/2014/main" id="{7067D37D-0EAD-7044-9087-2F69DB1F4ACE}"/>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6" name="Date Placeholder 25">
            <a:extLst>
              <a:ext uri="{FF2B5EF4-FFF2-40B4-BE49-F238E27FC236}">
                <a16:creationId xmlns:a16="http://schemas.microsoft.com/office/drawing/2014/main" id="{3BDF3E13-0ABC-B04C-A882-4AC1DC00FC0A}"/>
              </a:ext>
            </a:extLst>
          </p:cNvPr>
          <p:cNvSpPr>
            <a:spLocks noGrp="1"/>
          </p:cNvSpPr>
          <p:nvPr>
            <p:ph type="dt" sz="half" idx="10"/>
          </p:nvPr>
        </p:nvSpPr>
        <p:spPr/>
        <p:txBody>
          <a:bodyPr/>
          <a:lstStyle/>
          <a:p>
            <a:r>
              <a:rPr lang="en-US"/>
              <a:t>2019</a:t>
            </a:r>
            <a:endParaRPr lang="en-US" dirty="0"/>
          </a:p>
        </p:txBody>
      </p:sp>
      <p:sp>
        <p:nvSpPr>
          <p:cNvPr id="28" name="Footer Placeholder 27">
            <a:extLst>
              <a:ext uri="{FF2B5EF4-FFF2-40B4-BE49-F238E27FC236}">
                <a16:creationId xmlns:a16="http://schemas.microsoft.com/office/drawing/2014/main" id="{80CFDC05-B045-DC41-A00D-F4C0B7D20AE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43725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dirty="0" err="1"/>
              <a:t>Computar</a:t>
            </a:r>
            <a:r>
              <a:rPr lang="en-US" dirty="0"/>
              <a:t> </a:t>
            </a:r>
            <a:r>
              <a:rPr lang="en-US" dirty="0" err="1"/>
              <a:t>os</a:t>
            </a:r>
            <a:r>
              <a:rPr lang="en-US" dirty="0"/>
              <a:t> dados </a:t>
            </a:r>
            <a:r>
              <a:rPr lang="en-US" dirty="0" err="1"/>
              <a:t>num</a:t>
            </a:r>
            <a:r>
              <a:rPr lang="en-US" dirty="0"/>
              <a:t> </a:t>
            </a:r>
            <a:r>
              <a:rPr lang="en-US" dirty="0" err="1"/>
              <a:t>ambiente</a:t>
            </a:r>
            <a:r>
              <a:rPr lang="en-US" dirty="0"/>
              <a:t> </a:t>
            </a:r>
            <a:r>
              <a:rPr lang="en-US" dirty="0" err="1"/>
              <a:t>seguro</a:t>
            </a:r>
            <a:endParaRPr lang="en-US" dirty="0"/>
          </a:p>
        </p:txBody>
      </p:sp>
      <p:sp>
        <p:nvSpPr>
          <p:cNvPr id="4" name="Slide Number Placeholder 3"/>
          <p:cNvSpPr>
            <a:spLocks noGrp="1"/>
          </p:cNvSpPr>
          <p:nvPr>
            <p:ph type="sldNum" sz="quarter" idx="12"/>
          </p:nvPr>
        </p:nvSpPr>
        <p:spPr/>
        <p:txBody>
          <a:bodyPr/>
          <a:lstStyle/>
          <a:p>
            <a:fld id="{BACC0D7D-E0FC-49BF-B4A2-5B13217C58F0}" type="slidenum">
              <a:rPr lang="en-US" smtClean="0"/>
              <a:t>49</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17674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DE7A-07D9-E448-AC47-D4A7CAC8AAEB}"/>
              </a:ext>
            </a:extLst>
          </p:cNvPr>
          <p:cNvSpPr>
            <a:spLocks noGrp="1"/>
          </p:cNvSpPr>
          <p:nvPr>
            <p:ph type="title"/>
          </p:nvPr>
        </p:nvSpPr>
        <p:spPr/>
        <p:txBody>
          <a:bodyPr/>
          <a:lstStyle/>
          <a:p>
            <a:r>
              <a:rPr lang="en-US" dirty="0" err="1"/>
              <a:t>Quem</a:t>
            </a:r>
            <a:r>
              <a:rPr lang="en-US" dirty="0"/>
              <a:t> </a:t>
            </a:r>
            <a:r>
              <a:rPr lang="en-US" dirty="0" err="1"/>
              <a:t>utiliza</a:t>
            </a:r>
            <a:r>
              <a:rPr lang="en-US" dirty="0"/>
              <a:t> cloud computing?</a:t>
            </a:r>
          </a:p>
        </p:txBody>
      </p:sp>
      <p:sp>
        <p:nvSpPr>
          <p:cNvPr id="3" name="Date Placeholder 2">
            <a:extLst>
              <a:ext uri="{FF2B5EF4-FFF2-40B4-BE49-F238E27FC236}">
                <a16:creationId xmlns:a16="http://schemas.microsoft.com/office/drawing/2014/main" id="{F1DC9EC3-B9FD-164D-A6C5-52ECA8B06B81}"/>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77B6A3F1-1994-1846-AA4B-C4A6AF9B578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1BE62980-BA3A-AA4D-ADCA-361ACE27A95B}"/>
              </a:ext>
            </a:extLst>
          </p:cNvPr>
          <p:cNvSpPr>
            <a:spLocks noGrp="1"/>
          </p:cNvSpPr>
          <p:nvPr>
            <p:ph type="sldNum" sz="quarter" idx="12"/>
          </p:nvPr>
        </p:nvSpPr>
        <p:spPr/>
        <p:txBody>
          <a:bodyPr/>
          <a:lstStyle/>
          <a:p>
            <a:fld id="{BAFC06C6-5388-EF48-9B75-F2C2BBFC0E68}" type="slidenum">
              <a:rPr lang="en-US" smtClean="0"/>
              <a:t>5</a:t>
            </a:fld>
            <a:endParaRPr lang="en-US" dirty="0"/>
          </a:p>
        </p:txBody>
      </p:sp>
      <p:sp>
        <p:nvSpPr>
          <p:cNvPr id="7" name="Content Placeholder 3">
            <a:extLst>
              <a:ext uri="{FF2B5EF4-FFF2-40B4-BE49-F238E27FC236}">
                <a16:creationId xmlns:a16="http://schemas.microsoft.com/office/drawing/2014/main" id="{B7161ABD-B3B6-6E43-BF56-08A069CACB83}"/>
              </a:ext>
            </a:extLst>
          </p:cNvPr>
          <p:cNvSpPr txBox="1">
            <a:spLocks/>
          </p:cNvSpPr>
          <p:nvPr/>
        </p:nvSpPr>
        <p:spPr>
          <a:xfrm>
            <a:off x="0" y="1354138"/>
            <a:ext cx="7772400" cy="4454525"/>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defTabSz="914400">
              <a:defRPr/>
            </a:pPr>
            <a:endParaRPr lang="en-US"/>
          </a:p>
          <a:p>
            <a:pPr defTabSz="914400">
              <a:defRPr/>
            </a:pPr>
            <a:endParaRPr lang="en-US" dirty="0"/>
          </a:p>
        </p:txBody>
      </p:sp>
      <p:pic>
        <p:nvPicPr>
          <p:cNvPr id="8" name="Picture 5">
            <a:extLst>
              <a:ext uri="{FF2B5EF4-FFF2-40B4-BE49-F238E27FC236}">
                <a16:creationId xmlns:a16="http://schemas.microsoft.com/office/drawing/2014/main" id="{21620041-CE00-2A4B-A3EA-339949437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3132138"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B719C835-B22A-214E-9790-F9A032F88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905000"/>
            <a:ext cx="1447800"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479B0CE4-EE42-ED46-830D-E9675D7466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7163" y="1524000"/>
            <a:ext cx="1863725"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6F12F0C9-072B-D445-A850-28AF598793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4446588"/>
            <a:ext cx="1552575" cy="655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9028B164-3C03-804D-AEEA-D672D5C85C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50075" y="2681288"/>
            <a:ext cx="1285875" cy="127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A399BA4B-0965-BC4B-8553-B8461B72E0D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8838" y="4989513"/>
            <a:ext cx="2063750" cy="552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D3303F28-EB45-4D46-9DE3-AFFE866CC13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2641600"/>
            <a:ext cx="1009650" cy="93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3">
            <a:extLst>
              <a:ext uri="{FF2B5EF4-FFF2-40B4-BE49-F238E27FC236}">
                <a16:creationId xmlns:a16="http://schemas.microsoft.com/office/drawing/2014/main" id="{780D9BFD-41CF-E64D-8227-D13AB682F8B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6750" y="3881438"/>
            <a:ext cx="1431925" cy="56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4">
            <a:extLst>
              <a:ext uri="{FF2B5EF4-FFF2-40B4-BE49-F238E27FC236}">
                <a16:creationId xmlns:a16="http://schemas.microsoft.com/office/drawing/2014/main" id="{0F04B271-E766-0346-8704-BFEB2CA2438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949700" y="3590925"/>
            <a:ext cx="1828800" cy="72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0B153639-92D5-0A4B-98E8-320A889C039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218113" y="4741863"/>
            <a:ext cx="1450975" cy="1401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6">
            <a:extLst>
              <a:ext uri="{FF2B5EF4-FFF2-40B4-BE49-F238E27FC236}">
                <a16:creationId xmlns:a16="http://schemas.microsoft.com/office/drawing/2014/main" id="{A14279E7-65F3-EB47-A1C5-AFDEE1B2E30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05200" y="4883150"/>
            <a:ext cx="12954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7">
            <a:extLst>
              <a:ext uri="{FF2B5EF4-FFF2-40B4-BE49-F238E27FC236}">
                <a16:creationId xmlns:a16="http://schemas.microsoft.com/office/drawing/2014/main" id="{21EA9CA9-0E00-4841-B38D-8FF1AF893A5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06413" y="2632075"/>
            <a:ext cx="8763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9975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Como </a:t>
            </a:r>
            <a:r>
              <a:rPr lang="en-US" dirty="0" err="1"/>
              <a:t>cifrar</a:t>
            </a:r>
            <a:r>
              <a:rPr lang="en-US" dirty="0"/>
              <a:t> a base de dados?</a:t>
            </a:r>
          </a:p>
        </p:txBody>
      </p:sp>
      <p:sp>
        <p:nvSpPr>
          <p:cNvPr id="6" name="Rectangle 5"/>
          <p:cNvSpPr/>
          <p:nvPr/>
        </p:nvSpPr>
        <p:spPr>
          <a:xfrm>
            <a:off x="1305880" y="1974748"/>
            <a:ext cx="1275436"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cxnSp>
        <p:nvCxnSpPr>
          <p:cNvPr id="10" name="Straight Arrow Connector 9"/>
          <p:cNvCxnSpPr/>
          <p:nvPr/>
        </p:nvCxnSpPr>
        <p:spPr>
          <a:xfrm>
            <a:off x="4413488" y="1790264"/>
            <a:ext cx="6112" cy="4957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324599" y="1981200"/>
            <a:ext cx="1274047"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307269" y="2206616"/>
            <a:ext cx="1275436" cy="536584"/>
            <a:chOff x="705764" y="2514600"/>
            <a:chExt cx="1275436" cy="536584"/>
          </a:xfrm>
          <a:solidFill>
            <a:srgbClr val="FF0000">
              <a:alpha val="50000"/>
            </a:srgbClr>
          </a:solidFill>
        </p:grpSpPr>
        <p:sp>
          <p:nvSpPr>
            <p:cNvPr id="11" name="Rectangle 1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307269" y="2737941"/>
            <a:ext cx="1275436" cy="536584"/>
            <a:chOff x="705764" y="2514600"/>
            <a:chExt cx="1275436" cy="536584"/>
          </a:xfrm>
          <a:solidFill>
            <a:srgbClr val="FF0000">
              <a:alpha val="50000"/>
            </a:srgbClr>
          </a:solidFill>
        </p:grpSpPr>
        <p:sp>
          <p:nvSpPr>
            <p:cNvPr id="50" name="Rectangle 49"/>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1307269" y="3270499"/>
            <a:ext cx="1275436" cy="536584"/>
            <a:chOff x="705764" y="2514600"/>
            <a:chExt cx="1275436" cy="536584"/>
          </a:xfrm>
          <a:solidFill>
            <a:srgbClr val="FF0000">
              <a:alpha val="50000"/>
            </a:srgbClr>
          </a:solidFill>
        </p:grpSpPr>
        <p:sp>
          <p:nvSpPr>
            <p:cNvPr id="71" name="Rectangle 7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1305880" y="3801824"/>
            <a:ext cx="1275436" cy="536584"/>
            <a:chOff x="705764" y="2514600"/>
            <a:chExt cx="1275436" cy="536584"/>
          </a:xfrm>
          <a:solidFill>
            <a:srgbClr val="FF0000">
              <a:alpha val="50000"/>
            </a:srgbClr>
          </a:solidFill>
        </p:grpSpPr>
        <p:sp>
          <p:nvSpPr>
            <p:cNvPr id="92" name="Rectangle 91"/>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6324600" y="2209800"/>
            <a:ext cx="1275436" cy="536584"/>
            <a:chOff x="705764" y="2514600"/>
            <a:chExt cx="1275436" cy="536584"/>
          </a:xfrm>
          <a:solidFill>
            <a:srgbClr val="00B050">
              <a:alpha val="50000"/>
            </a:srgbClr>
          </a:solidFill>
        </p:grpSpPr>
        <p:sp>
          <p:nvSpPr>
            <p:cNvPr id="113" name="Rectangle 112"/>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6324600" y="2741125"/>
            <a:ext cx="1275436" cy="536584"/>
            <a:chOff x="705764" y="2514600"/>
            <a:chExt cx="1275436" cy="536584"/>
          </a:xfrm>
          <a:solidFill>
            <a:srgbClr val="00B050">
              <a:alpha val="50000"/>
            </a:srgbClr>
          </a:solidFill>
        </p:grpSpPr>
        <p:sp>
          <p:nvSpPr>
            <p:cNvPr id="134" name="Rectangle 133"/>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6324600" y="3273683"/>
            <a:ext cx="1275436" cy="536584"/>
            <a:chOff x="705764" y="2514600"/>
            <a:chExt cx="1275436" cy="536584"/>
          </a:xfrm>
          <a:solidFill>
            <a:srgbClr val="00B050">
              <a:alpha val="50000"/>
            </a:srgbClr>
          </a:solidFill>
        </p:grpSpPr>
        <p:sp>
          <p:nvSpPr>
            <p:cNvPr id="155" name="Rectangle 154"/>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6323211" y="3805008"/>
            <a:ext cx="1275436" cy="536584"/>
            <a:chOff x="705764" y="2514600"/>
            <a:chExt cx="1275436" cy="536584"/>
          </a:xfrm>
          <a:solidFill>
            <a:srgbClr val="00B050">
              <a:alpha val="50000"/>
            </a:srgbClr>
          </a:solidFill>
        </p:grpSpPr>
        <p:sp>
          <p:nvSpPr>
            <p:cNvPr id="176" name="Rectangle 175"/>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BACC0D7D-E0FC-49BF-B4A2-5B13217C58F0}" type="slidenum">
              <a:rPr lang="en-US" smtClean="0"/>
              <a:t>50</a:t>
            </a:fld>
            <a:endParaRPr lang="en-US"/>
          </a:p>
        </p:txBody>
      </p:sp>
      <p:pic>
        <p:nvPicPr>
          <p:cNvPr id="196" name="Picture 1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4141686" y="1219938"/>
            <a:ext cx="543602" cy="543602"/>
          </a:xfrm>
          <a:prstGeom prst="rect">
            <a:avLst/>
          </a:prstGeom>
        </p:spPr>
      </p:pic>
      <p:cxnSp>
        <p:nvCxnSpPr>
          <p:cNvPr id="8" name="Elbow Connector 7"/>
          <p:cNvCxnSpPr>
            <a:stCxn id="30" idx="3"/>
            <a:endCxn id="7" idx="1"/>
          </p:cNvCxnSpPr>
          <p:nvPr/>
        </p:nvCxnSpPr>
        <p:spPr>
          <a:xfrm>
            <a:off x="2582705" y="2274795"/>
            <a:ext cx="1379695" cy="46840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11" idx="3"/>
            <a:endCxn id="7" idx="1"/>
          </p:cNvCxnSpPr>
          <p:nvPr/>
        </p:nvCxnSpPr>
        <p:spPr>
          <a:xfrm flipV="1">
            <a:off x="2581316" y="2743200"/>
            <a:ext cx="1381084" cy="152702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3"/>
            <a:endCxn id="113" idx="1"/>
          </p:cNvCxnSpPr>
          <p:nvPr/>
        </p:nvCxnSpPr>
        <p:spPr>
          <a:xfrm flipV="1">
            <a:off x="4876800" y="2277979"/>
            <a:ext cx="1447800" cy="4652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7" idx="3"/>
            <a:endCxn id="191" idx="1"/>
          </p:cNvCxnSpPr>
          <p:nvPr/>
        </p:nvCxnSpPr>
        <p:spPr>
          <a:xfrm>
            <a:off x="4876800" y="2743200"/>
            <a:ext cx="1446411" cy="153021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3429000" y="4429519"/>
            <a:ext cx="1620315" cy="369332"/>
          </a:xfrm>
          <a:prstGeom prst="rect">
            <a:avLst/>
          </a:prstGeom>
          <a:noFill/>
        </p:spPr>
        <p:txBody>
          <a:bodyPr wrap="none" rtlCol="0">
            <a:spAutoFit/>
          </a:bodyPr>
          <a:lstStyle/>
          <a:p>
            <a:r>
              <a:rPr lang="en-US" dirty="0">
                <a:latin typeface="Tw Cen MT" panose="020B0602020104020603" pitchFamily="34" charset="77"/>
              </a:rPr>
              <a:t>Cell granularity</a:t>
            </a:r>
          </a:p>
        </p:txBody>
      </p:sp>
      <p:sp>
        <p:nvSpPr>
          <p:cNvPr id="19" name="TextBox 18"/>
          <p:cNvSpPr txBox="1"/>
          <p:nvPr/>
        </p:nvSpPr>
        <p:spPr>
          <a:xfrm>
            <a:off x="1149261" y="4953000"/>
            <a:ext cx="7003974" cy="1140762"/>
          </a:xfrm>
          <a:prstGeom prst="rect">
            <a:avLst/>
          </a:prstGeom>
          <a:noFill/>
        </p:spPr>
        <p:txBody>
          <a:bodyPr wrap="square" rtlCol="0">
            <a:spAutoFit/>
          </a:bodyPr>
          <a:lstStyle/>
          <a:p>
            <a:pPr algn="ctr">
              <a:lnSpc>
                <a:spcPct val="150000"/>
              </a:lnSpc>
            </a:pPr>
            <a:r>
              <a:rPr lang="en-US" sz="2400" dirty="0">
                <a:latin typeface="Tw Cen MT" panose="020B0602020104020603" pitchFamily="34" charset="77"/>
              </a:rPr>
              <a:t>E </a:t>
            </a:r>
            <a:r>
              <a:rPr lang="en-US" sz="2400" dirty="0" err="1">
                <a:latin typeface="Tw Cen MT" panose="020B0602020104020603" pitchFamily="34" charset="77"/>
              </a:rPr>
              <a:t>ainda</a:t>
            </a:r>
            <a:r>
              <a:rPr lang="en-US" sz="2400" dirty="0">
                <a:latin typeface="Tw Cen MT" panose="020B0602020104020603" pitchFamily="34" charset="77"/>
              </a:rPr>
              <a:t> </a:t>
            </a:r>
            <a:r>
              <a:rPr lang="en-US" sz="2400" dirty="0" err="1">
                <a:latin typeface="Tw Cen MT" panose="020B0602020104020603" pitchFamily="34" charset="77"/>
              </a:rPr>
              <a:t>assim</a:t>
            </a:r>
            <a:r>
              <a:rPr lang="en-US" sz="2400" dirty="0">
                <a:latin typeface="Tw Cen MT" panose="020B0602020104020603" pitchFamily="34" charset="77"/>
              </a:rPr>
              <a:t>, </a:t>
            </a:r>
            <a:r>
              <a:rPr lang="en-US" sz="2400" dirty="0" err="1">
                <a:latin typeface="Tw Cen MT" panose="020B0602020104020603" pitchFamily="34" charset="77"/>
              </a:rPr>
              <a:t>permitir</a:t>
            </a:r>
            <a:r>
              <a:rPr lang="en-US" sz="2400" dirty="0">
                <a:latin typeface="Tw Cen MT" panose="020B0602020104020603" pitchFamily="34" charset="77"/>
              </a:rPr>
              <a:t> a </a:t>
            </a:r>
            <a:r>
              <a:rPr lang="en-US" sz="2400" dirty="0" err="1">
                <a:latin typeface="Tw Cen MT" panose="020B0602020104020603" pitchFamily="34" charset="77"/>
              </a:rPr>
              <a:t>realização</a:t>
            </a:r>
            <a:r>
              <a:rPr lang="en-US" sz="2400" dirty="0">
                <a:latin typeface="Tw Cen MT" panose="020B0602020104020603" pitchFamily="34" charset="77"/>
              </a:rPr>
              <a:t> de </a:t>
            </a:r>
            <a:r>
              <a:rPr lang="en-US" sz="2400" dirty="0" err="1">
                <a:latin typeface="Tw Cen MT" panose="020B0602020104020603" pitchFamily="34" charset="77"/>
              </a:rPr>
              <a:t>operações</a:t>
            </a:r>
            <a:r>
              <a:rPr lang="en-US" sz="2400" dirty="0">
                <a:latin typeface="Tw Cen MT" panose="020B0602020104020603" pitchFamily="34" charset="77"/>
              </a:rPr>
              <a:t> </a:t>
            </a:r>
            <a:r>
              <a:rPr lang="en-US" sz="2400" dirty="0" err="1">
                <a:latin typeface="Tw Cen MT" panose="020B0602020104020603" pitchFamily="34" charset="77"/>
              </a:rPr>
              <a:t>sobre</a:t>
            </a:r>
            <a:r>
              <a:rPr lang="en-US" sz="2400" dirty="0">
                <a:latin typeface="Tw Cen MT" panose="020B0602020104020603" pitchFamily="34" charset="77"/>
              </a:rPr>
              <a:t> </a:t>
            </a:r>
            <a:r>
              <a:rPr lang="en-US" sz="2400" dirty="0" err="1">
                <a:latin typeface="Tw Cen MT" panose="020B0602020104020603" pitchFamily="34" charset="77"/>
              </a:rPr>
              <a:t>os</a:t>
            </a:r>
            <a:r>
              <a:rPr lang="en-US" sz="2400" dirty="0">
                <a:latin typeface="Tw Cen MT" panose="020B0602020104020603" pitchFamily="34" charset="77"/>
              </a:rPr>
              <a:t> dados </a:t>
            </a:r>
            <a:r>
              <a:rPr lang="en-US" sz="2400" dirty="0" err="1">
                <a:latin typeface="Tw Cen MT" panose="020B0602020104020603" pitchFamily="34" charset="77"/>
              </a:rPr>
              <a:t>sem</a:t>
            </a:r>
            <a:r>
              <a:rPr lang="en-US" sz="2400" dirty="0">
                <a:latin typeface="Tw Cen MT" panose="020B0602020104020603" pitchFamily="34" charset="77"/>
              </a:rPr>
              <a:t> </a:t>
            </a:r>
            <a:r>
              <a:rPr lang="en-US" sz="2400" dirty="0" err="1">
                <a:latin typeface="Tw Cen MT" panose="020B0602020104020603" pitchFamily="34" charset="77"/>
              </a:rPr>
              <a:t>ter</a:t>
            </a:r>
            <a:r>
              <a:rPr lang="en-US" sz="2400" dirty="0">
                <a:latin typeface="Tw Cen MT" panose="020B0602020104020603" pitchFamily="34" charset="77"/>
              </a:rPr>
              <a:t> que </a:t>
            </a:r>
            <a:r>
              <a:rPr lang="en-US" sz="2400" dirty="0" err="1">
                <a:latin typeface="Tw Cen MT" panose="020B0602020104020603" pitchFamily="34" charset="77"/>
              </a:rPr>
              <a:t>os</a:t>
            </a:r>
            <a:r>
              <a:rPr lang="en-US" sz="2400" dirty="0">
                <a:latin typeface="Tw Cen MT" panose="020B0602020104020603" pitchFamily="34" charset="77"/>
              </a:rPr>
              <a:t> </a:t>
            </a:r>
            <a:r>
              <a:rPr lang="en-US" sz="2400" dirty="0" err="1">
                <a:latin typeface="Tw Cen MT" panose="020B0602020104020603" pitchFamily="34" charset="77"/>
              </a:rPr>
              <a:t>decifrar</a:t>
            </a:r>
            <a:r>
              <a:rPr lang="en-US" sz="2400" dirty="0">
                <a:latin typeface="Tw Cen MT" panose="020B0602020104020603" pitchFamily="34" charset="77"/>
              </a:rPr>
              <a:t>?</a:t>
            </a:r>
          </a:p>
        </p:txBody>
      </p:sp>
      <p:sp>
        <p:nvSpPr>
          <p:cNvPr id="2" name="Date Placeholder 1">
            <a:extLst>
              <a:ext uri="{FF2B5EF4-FFF2-40B4-BE49-F238E27FC236}">
                <a16:creationId xmlns:a16="http://schemas.microsoft.com/office/drawing/2014/main" id="{9F1E84D8-2E7D-D04F-A365-67C85F717AA5}"/>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8DB5921-7463-D547-92D4-518D670A748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69844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a:t>
            </a:r>
            <a:r>
              <a:rPr lang="en-US" dirty="0" err="1"/>
              <a:t>criptográfico</a:t>
            </a:r>
            <a:r>
              <a:rPr lang="en-US" dirty="0"/>
              <a:t> (</a:t>
            </a:r>
            <a:r>
              <a:rPr lang="en-US" dirty="0" err="1"/>
              <a:t>chave</a:t>
            </a:r>
            <a:r>
              <a:rPr lang="en-US" dirty="0"/>
              <a:t> </a:t>
            </a:r>
            <a:r>
              <a:rPr lang="en-US" dirty="0" err="1"/>
              <a:t>simétrica</a:t>
            </a:r>
            <a:r>
              <a:rPr lang="en-US" dirty="0"/>
              <a:t>)</a:t>
            </a:r>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Encr</a:t>
            </a:r>
            <a:endParaRPr lang="en-US" dirty="0">
              <a:latin typeface="Calibri" panose="020F0502020204030204" pitchFamily="34" charset="0"/>
            </a:endParaRPr>
          </a:p>
        </p:txBody>
      </p:sp>
      <p:sp>
        <p:nvSpPr>
          <p:cNvPr id="5" name="Rectangle 4"/>
          <p:cNvSpPr/>
          <p:nvPr/>
        </p:nvSpPr>
        <p:spPr>
          <a:xfrm>
            <a:off x="3962400" y="4267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Decr</a:t>
            </a:r>
            <a:endParaRPr lang="en-US" dirty="0">
              <a:latin typeface="Calibri" panose="020F0502020204030204" pitchFamily="34" charset="0"/>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00" y="4366736"/>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7" name="Straight Arrow Connector 16"/>
          <p:cNvCxnSpPr>
            <a:stCxn id="15" idx="3"/>
            <a:endCxn id="5" idx="1"/>
          </p:cNvCxnSpPr>
          <p:nvPr/>
        </p:nvCxnSpPr>
        <p:spPr>
          <a:xfrm flipV="1">
            <a:off x="3441224" y="4724400"/>
            <a:ext cx="521176"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43200" y="57912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cxnSp>
        <p:nvCxnSpPr>
          <p:cNvPr id="20" name="Straight Arrow Connector 19"/>
          <p:cNvCxnSpPr>
            <a:stCxn id="18" idx="0"/>
            <a:endCxn id="5" idx="2"/>
          </p:cNvCxnSpPr>
          <p:nvPr/>
        </p:nvCxnSpPr>
        <p:spPr>
          <a:xfrm flipH="1" flipV="1">
            <a:off x="4419600" y="5181600"/>
            <a:ext cx="6112"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84558" y="4465638"/>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cxnSp>
        <p:nvCxnSpPr>
          <p:cNvPr id="22" name="Straight Arrow Connector 21"/>
          <p:cNvCxnSpPr>
            <a:stCxn id="5" idx="3"/>
            <a:endCxn id="21" idx="1"/>
          </p:cNvCxnSpPr>
          <p:nvPr/>
        </p:nvCxnSpPr>
        <p:spPr>
          <a:xfrm>
            <a:off x="4876800" y="4724400"/>
            <a:ext cx="907758" cy="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51</a:t>
            </a:fld>
            <a:endParaRPr lang="en-US"/>
          </a:p>
        </p:txBody>
      </p:sp>
      <p:sp>
        <p:nvSpPr>
          <p:cNvPr id="11" name="Rectangle 10"/>
          <p:cNvSpPr/>
          <p:nvPr/>
        </p:nvSpPr>
        <p:spPr>
          <a:xfrm>
            <a:off x="304800" y="2286000"/>
            <a:ext cx="2768707"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791200" y="4267200"/>
            <a:ext cx="3060224"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22264" y="1978223"/>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6" name="TextBox 25"/>
          <p:cNvSpPr txBox="1"/>
          <p:nvPr/>
        </p:nvSpPr>
        <p:spPr>
          <a:xfrm>
            <a:off x="6798572" y="3928646"/>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7" name="Rectangle 26"/>
          <p:cNvSpPr/>
          <p:nvPr/>
        </p:nvSpPr>
        <p:spPr>
          <a:xfrm>
            <a:off x="5512671" y="233203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 y="427886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612624" y="1986295"/>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0" name="TextBox 29"/>
          <p:cNvSpPr txBox="1"/>
          <p:nvPr/>
        </p:nvSpPr>
        <p:spPr>
          <a:xfrm>
            <a:off x="974567" y="3928646"/>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1" name="TextBox 30"/>
          <p:cNvSpPr txBox="1"/>
          <p:nvPr/>
        </p:nvSpPr>
        <p:spPr>
          <a:xfrm>
            <a:off x="2161822" y="57604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13" name="Date Placeholder 12">
            <a:extLst>
              <a:ext uri="{FF2B5EF4-FFF2-40B4-BE49-F238E27FC236}">
                <a16:creationId xmlns:a16="http://schemas.microsoft.com/office/drawing/2014/main" id="{831E6176-7D4D-2541-BEA4-F019233E976C}"/>
              </a:ext>
            </a:extLst>
          </p:cNvPr>
          <p:cNvSpPr>
            <a:spLocks noGrp="1"/>
          </p:cNvSpPr>
          <p:nvPr>
            <p:ph type="dt" sz="half" idx="10"/>
          </p:nvPr>
        </p:nvSpPr>
        <p:spPr/>
        <p:txBody>
          <a:bodyPr/>
          <a:lstStyle/>
          <a:p>
            <a:r>
              <a:rPr lang="en-US"/>
              <a:t>2019</a:t>
            </a:r>
            <a:endParaRPr lang="en-US" dirty="0"/>
          </a:p>
        </p:txBody>
      </p:sp>
      <p:sp>
        <p:nvSpPr>
          <p:cNvPr id="16" name="Footer Placeholder 15">
            <a:extLst>
              <a:ext uri="{FF2B5EF4-FFF2-40B4-BE49-F238E27FC236}">
                <a16:creationId xmlns:a16="http://schemas.microsoft.com/office/drawing/2014/main" id="{D905D713-93BA-0D43-BB24-D0E72D828E8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029717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80BA-B2B1-EB40-8540-D557FCA9C9DE}"/>
              </a:ext>
            </a:extLst>
          </p:cNvPr>
          <p:cNvSpPr>
            <a:spLocks noGrp="1"/>
          </p:cNvSpPr>
          <p:nvPr>
            <p:ph type="title"/>
          </p:nvPr>
        </p:nvSpPr>
        <p:spPr/>
        <p:txBody>
          <a:bodyPr/>
          <a:lstStyle/>
          <a:p>
            <a:r>
              <a:rPr lang="en-US" dirty="0" err="1"/>
              <a:t>Segurança</a:t>
            </a:r>
            <a:r>
              <a:rPr lang="en-US" dirty="0"/>
              <a:t> forte </a:t>
            </a:r>
            <a:r>
              <a:rPr lang="en-US" dirty="0" err="1"/>
              <a:t>implica</a:t>
            </a:r>
            <a:r>
              <a:rPr lang="en-US" dirty="0"/>
              <a:t> </a:t>
            </a:r>
            <a:r>
              <a:rPr lang="en-US" dirty="0" err="1"/>
              <a:t>não</a:t>
            </a:r>
            <a:r>
              <a:rPr lang="en-US" dirty="0"/>
              <a:t> </a:t>
            </a:r>
            <a:r>
              <a:rPr lang="en-US" dirty="0" err="1"/>
              <a:t>determinismo</a:t>
            </a:r>
            <a:endParaRPr lang="en-US" dirty="0"/>
          </a:p>
        </p:txBody>
      </p:sp>
      <p:sp>
        <p:nvSpPr>
          <p:cNvPr id="3" name="Date Placeholder 2">
            <a:extLst>
              <a:ext uri="{FF2B5EF4-FFF2-40B4-BE49-F238E27FC236}">
                <a16:creationId xmlns:a16="http://schemas.microsoft.com/office/drawing/2014/main" id="{BAE47C11-B29F-E842-AD14-FA685BCCB9C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9D6BBDC-F7B4-FD48-A5DC-EA98029D1A1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A0A7A9C-0AD1-5D46-806E-0DAFB7CFECBD}"/>
              </a:ext>
            </a:extLst>
          </p:cNvPr>
          <p:cNvSpPr>
            <a:spLocks noGrp="1"/>
          </p:cNvSpPr>
          <p:nvPr>
            <p:ph type="sldNum" sz="quarter" idx="12"/>
          </p:nvPr>
        </p:nvSpPr>
        <p:spPr/>
        <p:txBody>
          <a:bodyPr/>
          <a:lstStyle/>
          <a:p>
            <a:fld id="{BAFC06C6-5388-EF48-9B75-F2C2BBFC0E68}" type="slidenum">
              <a:rPr lang="en-US" smtClean="0"/>
              <a:t>52</a:t>
            </a:fld>
            <a:endParaRPr lang="en-US" dirty="0"/>
          </a:p>
        </p:txBody>
      </p:sp>
      <p:pic>
        <p:nvPicPr>
          <p:cNvPr id="6" name="Picture 5">
            <a:extLst>
              <a:ext uri="{FF2B5EF4-FFF2-40B4-BE49-F238E27FC236}">
                <a16:creationId xmlns:a16="http://schemas.microsoft.com/office/drawing/2014/main" id="{FF9819CA-D50B-8241-8562-B6F9166A0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48" y="2152263"/>
            <a:ext cx="1866900" cy="2057400"/>
          </a:xfrm>
          <a:prstGeom prst="rect">
            <a:avLst/>
          </a:prstGeom>
          <a:ln w="19050">
            <a:solidFill>
              <a:schemeClr val="accent1"/>
            </a:solidFill>
          </a:ln>
        </p:spPr>
      </p:pic>
      <p:pic>
        <p:nvPicPr>
          <p:cNvPr id="7" name="Picture 6">
            <a:extLst>
              <a:ext uri="{FF2B5EF4-FFF2-40B4-BE49-F238E27FC236}">
                <a16:creationId xmlns:a16="http://schemas.microsoft.com/office/drawing/2014/main" id="{5E72211E-FC80-B248-929C-DC819A83F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2142932"/>
            <a:ext cx="1866900" cy="2057400"/>
          </a:xfrm>
          <a:prstGeom prst="rect">
            <a:avLst/>
          </a:prstGeom>
          <a:ln w="19050">
            <a:solidFill>
              <a:schemeClr val="accent1"/>
            </a:solidFill>
          </a:ln>
        </p:spPr>
      </p:pic>
      <p:pic>
        <p:nvPicPr>
          <p:cNvPr id="8" name="Picture 7">
            <a:extLst>
              <a:ext uri="{FF2B5EF4-FFF2-40B4-BE49-F238E27FC236}">
                <a16:creationId xmlns:a16="http://schemas.microsoft.com/office/drawing/2014/main" id="{0341A3A1-9C3B-5A4D-800F-A83B7FB81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852" y="2133600"/>
            <a:ext cx="1875368" cy="2066732"/>
          </a:xfrm>
          <a:prstGeom prst="rect">
            <a:avLst/>
          </a:prstGeom>
          <a:ln w="19050">
            <a:solidFill>
              <a:schemeClr val="accent1"/>
            </a:solidFill>
          </a:ln>
        </p:spPr>
      </p:pic>
      <p:sp>
        <p:nvSpPr>
          <p:cNvPr id="9" name="TextBox 8">
            <a:extLst>
              <a:ext uri="{FF2B5EF4-FFF2-40B4-BE49-F238E27FC236}">
                <a16:creationId xmlns:a16="http://schemas.microsoft.com/office/drawing/2014/main" id="{75C72536-91C8-6040-9812-1E43732A61AC}"/>
              </a:ext>
            </a:extLst>
          </p:cNvPr>
          <p:cNvSpPr txBox="1"/>
          <p:nvPr/>
        </p:nvSpPr>
        <p:spPr>
          <a:xfrm>
            <a:off x="1411986" y="5347992"/>
            <a:ext cx="6978192" cy="369332"/>
          </a:xfrm>
          <a:prstGeom prst="rect">
            <a:avLst/>
          </a:prstGeom>
          <a:noFill/>
        </p:spPr>
        <p:txBody>
          <a:bodyPr wrap="none" rtlCol="0">
            <a:spAutoFit/>
          </a:bodyPr>
          <a:lstStyle/>
          <a:p>
            <a:r>
              <a:rPr lang="en-US" dirty="0">
                <a:latin typeface="Tw Cen MT" panose="020B0602020104020603" pitchFamily="34" charset="77"/>
              </a:rPr>
              <a:t>Source: </a:t>
            </a:r>
            <a:r>
              <a:rPr lang="en-US" dirty="0">
                <a:latin typeface="Tw Cen MT" panose="020B0602020104020603" pitchFamily="34" charset="77"/>
                <a:hlinkClick r:id="rId5"/>
              </a:rPr>
              <a:t>http://en.wikipedia.org/wiki/Block_cipher_modes_of_operation</a:t>
            </a:r>
            <a:r>
              <a:rPr lang="en-US" dirty="0">
                <a:latin typeface="Tw Cen MT" panose="020B0602020104020603" pitchFamily="34" charset="77"/>
              </a:rPr>
              <a:t> </a:t>
            </a:r>
          </a:p>
        </p:txBody>
      </p:sp>
      <p:sp>
        <p:nvSpPr>
          <p:cNvPr id="10" name="TextBox 9">
            <a:extLst>
              <a:ext uri="{FF2B5EF4-FFF2-40B4-BE49-F238E27FC236}">
                <a16:creationId xmlns:a16="http://schemas.microsoft.com/office/drawing/2014/main" id="{641AAB45-7B06-6D44-BC93-1D5929907496}"/>
              </a:ext>
            </a:extLst>
          </p:cNvPr>
          <p:cNvSpPr txBox="1"/>
          <p:nvPr/>
        </p:nvSpPr>
        <p:spPr>
          <a:xfrm>
            <a:off x="878172" y="4461083"/>
            <a:ext cx="1200970" cy="461665"/>
          </a:xfrm>
          <a:prstGeom prst="rect">
            <a:avLst/>
          </a:prstGeom>
          <a:noFill/>
        </p:spPr>
        <p:txBody>
          <a:bodyPr wrap="none" rtlCol="0">
            <a:spAutoFit/>
          </a:bodyPr>
          <a:lstStyle/>
          <a:p>
            <a:r>
              <a:rPr lang="en-US" sz="2400" dirty="0">
                <a:latin typeface="Tw Cen MT" panose="020B0602020104020603" pitchFamily="34" charset="77"/>
              </a:rPr>
              <a:t>Original</a:t>
            </a:r>
          </a:p>
        </p:txBody>
      </p:sp>
      <p:sp>
        <p:nvSpPr>
          <p:cNvPr id="11" name="TextBox 10">
            <a:extLst>
              <a:ext uri="{FF2B5EF4-FFF2-40B4-BE49-F238E27FC236}">
                <a16:creationId xmlns:a16="http://schemas.microsoft.com/office/drawing/2014/main" id="{4BE12243-0EF8-AA4E-B558-82DCC35FEFA5}"/>
              </a:ext>
            </a:extLst>
          </p:cNvPr>
          <p:cNvSpPr txBox="1"/>
          <p:nvPr/>
        </p:nvSpPr>
        <p:spPr>
          <a:xfrm>
            <a:off x="3713558" y="4461083"/>
            <a:ext cx="1716881" cy="461665"/>
          </a:xfrm>
          <a:prstGeom prst="rect">
            <a:avLst/>
          </a:prstGeom>
          <a:noFill/>
        </p:spPr>
        <p:txBody>
          <a:bodyPr wrap="none" rtlCol="0">
            <a:spAutoFit/>
          </a:bodyPr>
          <a:lstStyle/>
          <a:p>
            <a:pPr algn="ctr"/>
            <a:r>
              <a:rPr lang="en-US" sz="2400" dirty="0">
                <a:latin typeface="Tw Cen MT" panose="020B0602020104020603" pitchFamily="34" charset="77"/>
              </a:rPr>
              <a:t>Deterministic</a:t>
            </a:r>
          </a:p>
        </p:txBody>
      </p:sp>
      <p:sp>
        <p:nvSpPr>
          <p:cNvPr id="12" name="TextBox 11">
            <a:extLst>
              <a:ext uri="{FF2B5EF4-FFF2-40B4-BE49-F238E27FC236}">
                <a16:creationId xmlns:a16="http://schemas.microsoft.com/office/drawing/2014/main" id="{83C42CB4-74BE-DC48-A7A6-797FAF7B31B1}"/>
              </a:ext>
            </a:extLst>
          </p:cNvPr>
          <p:cNvSpPr txBox="1"/>
          <p:nvPr/>
        </p:nvSpPr>
        <p:spPr>
          <a:xfrm>
            <a:off x="6597937" y="4461083"/>
            <a:ext cx="2313198" cy="461665"/>
          </a:xfrm>
          <a:prstGeom prst="rect">
            <a:avLst/>
          </a:prstGeom>
          <a:noFill/>
        </p:spPr>
        <p:txBody>
          <a:bodyPr wrap="none" rtlCol="0">
            <a:spAutoFit/>
          </a:bodyPr>
          <a:lstStyle/>
          <a:p>
            <a:pPr algn="ctr"/>
            <a:r>
              <a:rPr lang="en-US" sz="2400" dirty="0">
                <a:latin typeface="Tw Cen MT" panose="020B0602020104020603" pitchFamily="34" charset="77"/>
              </a:rPr>
              <a:t>Non-Deterministic</a:t>
            </a:r>
          </a:p>
        </p:txBody>
      </p:sp>
    </p:spTree>
    <p:extLst>
      <p:ext uri="{BB962C8B-B14F-4D97-AF65-F5344CB8AC3E}">
        <p14:creationId xmlns:p14="http://schemas.microsoft.com/office/powerpoint/2010/main" val="3626383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fa636a2825b339c940668a3157244d17</a:t>
            </a:r>
          </a:p>
          <a:p>
            <a:r>
              <a:rPr lang="en-US" sz="1400" dirty="0">
                <a:latin typeface="Consolas" panose="020B0609020204030204" pitchFamily="49" charset="0"/>
                <a:cs typeface="Consolas" panose="020B0609020204030204" pitchFamily="49" charset="0"/>
              </a:rPr>
              <a:t>247240236966b3fa6ed2753288425b6c</a:t>
            </a:r>
          </a:p>
          <a:p>
            <a:r>
              <a:rPr lang="en-US" sz="1400" dirty="0">
                <a:latin typeface="Consolas" panose="020B0609020204030204" pitchFamily="49" charset="0"/>
                <a:cs typeface="Consolas" panose="020B0609020204030204" pitchFamily="49" charset="0"/>
              </a:rPr>
              <a:t>69c4e0d86a7b0430d8cdb78070b4c55a</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5" name="Slide Number Placeholder 4"/>
          <p:cNvSpPr>
            <a:spLocks noGrp="1"/>
          </p:cNvSpPr>
          <p:nvPr>
            <p:ph type="sldNum" sz="quarter" idx="12"/>
          </p:nvPr>
        </p:nvSpPr>
        <p:spPr/>
        <p:txBody>
          <a:bodyPr/>
          <a:lstStyle/>
          <a:p>
            <a:fld id="{BACC0D7D-E0FC-49BF-B4A2-5B13217C58F0}" type="slidenum">
              <a:rPr lang="en-US" smtClean="0"/>
              <a:t>53</a:t>
            </a:fld>
            <a:endParaRPr lang="en-US"/>
          </a:p>
        </p:txBody>
      </p:sp>
      <p:sp>
        <p:nvSpPr>
          <p:cNvPr id="20" name="TextBox 19"/>
          <p:cNvSpPr txBox="1"/>
          <p:nvPr/>
        </p:nvSpPr>
        <p:spPr>
          <a:xfrm>
            <a:off x="2133600" y="5715000"/>
            <a:ext cx="4509824" cy="461665"/>
          </a:xfrm>
          <a:prstGeom prst="rect">
            <a:avLst/>
          </a:prstGeom>
          <a:noFill/>
        </p:spPr>
        <p:txBody>
          <a:bodyPr wrap="none" rtlCol="0">
            <a:spAutoFit/>
          </a:bodyPr>
          <a:lstStyle/>
          <a:p>
            <a:r>
              <a:rPr lang="en-US" sz="2400" dirty="0">
                <a:latin typeface="Tw Cen MT" panose="020B0602020104020603" pitchFamily="34" charset="77"/>
              </a:rPr>
              <a:t>Example: AES + CBC + variable IV</a:t>
            </a:r>
          </a:p>
        </p:txBody>
      </p:sp>
      <p:sp>
        <p:nvSpPr>
          <p:cNvPr id="9" name="Title 8">
            <a:extLst>
              <a:ext uri="{FF2B5EF4-FFF2-40B4-BE49-F238E27FC236}">
                <a16:creationId xmlns:a16="http://schemas.microsoft.com/office/drawing/2014/main" id="{77321220-B597-544D-B712-C999EF5ECBAE}"/>
              </a:ext>
            </a:extLst>
          </p:cNvPr>
          <p:cNvSpPr>
            <a:spLocks noGrp="1"/>
          </p:cNvSpPr>
          <p:nvPr>
            <p:ph type="title"/>
          </p:nvPr>
        </p:nvSpPr>
        <p:spPr/>
        <p:txBody>
          <a:bodyPr/>
          <a:lstStyle/>
          <a:p>
            <a:r>
              <a:rPr lang="en-US" dirty="0" err="1"/>
              <a:t>Esquema</a:t>
            </a:r>
            <a:r>
              <a:rPr lang="en-US" dirty="0"/>
              <a:t> de </a:t>
            </a:r>
            <a:r>
              <a:rPr lang="en-US" dirty="0" err="1"/>
              <a:t>encriptação</a:t>
            </a:r>
            <a:r>
              <a:rPr lang="en-US" dirty="0"/>
              <a:t> </a:t>
            </a:r>
            <a:r>
              <a:rPr lang="en-US" dirty="0" err="1"/>
              <a:t>não</a:t>
            </a:r>
            <a:r>
              <a:rPr lang="en-US" dirty="0"/>
              <a:t> </a:t>
            </a:r>
            <a:r>
              <a:rPr lang="en-US" dirty="0" err="1"/>
              <a:t>determinista</a:t>
            </a:r>
            <a:endParaRPr lang="en-US" dirty="0"/>
          </a:p>
        </p:txBody>
      </p:sp>
      <p:sp>
        <p:nvSpPr>
          <p:cNvPr id="11" name="Date Placeholder 10">
            <a:extLst>
              <a:ext uri="{FF2B5EF4-FFF2-40B4-BE49-F238E27FC236}">
                <a16:creationId xmlns:a16="http://schemas.microsoft.com/office/drawing/2014/main" id="{DA994DB5-A58A-0645-86B2-34C0F265C0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8D8C3380-3E7C-1147-A26E-5AB35A72A9D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691272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de </a:t>
            </a:r>
            <a:r>
              <a:rPr lang="en-US" dirty="0" err="1"/>
              <a:t>encriptação</a:t>
            </a:r>
            <a:r>
              <a:rPr lang="en-US" dirty="0"/>
              <a:t> </a:t>
            </a:r>
            <a:r>
              <a:rPr lang="en-US" dirty="0" err="1"/>
              <a:t>determinista</a:t>
            </a:r>
            <a:endParaRPr lang="en-US" dirty="0"/>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54</a:t>
            </a:fld>
            <a:endParaRPr lang="en-US"/>
          </a:p>
        </p:txBody>
      </p:sp>
      <p:sp>
        <p:nvSpPr>
          <p:cNvPr id="5" name="TextBox 4"/>
          <p:cNvSpPr txBox="1"/>
          <p:nvPr/>
        </p:nvSpPr>
        <p:spPr>
          <a:xfrm>
            <a:off x="3037009" y="5791200"/>
            <a:ext cx="2715808" cy="461665"/>
          </a:xfrm>
          <a:prstGeom prst="rect">
            <a:avLst/>
          </a:prstGeom>
          <a:noFill/>
        </p:spPr>
        <p:txBody>
          <a:bodyPr wrap="none" rtlCol="0">
            <a:spAutoFit/>
          </a:bodyPr>
          <a:lstStyle/>
          <a:p>
            <a:pPr algn="ctr"/>
            <a:r>
              <a:rPr lang="en-US" sz="2400" dirty="0">
                <a:latin typeface="Tw Cen MT" panose="020B0602020104020603" pitchFamily="34" charset="77"/>
              </a:rPr>
              <a:t>Example: AES + ECB</a:t>
            </a:r>
          </a:p>
        </p:txBody>
      </p:sp>
      <p:sp>
        <p:nvSpPr>
          <p:cNvPr id="9" name="Date Placeholder 8">
            <a:extLst>
              <a:ext uri="{FF2B5EF4-FFF2-40B4-BE49-F238E27FC236}">
                <a16:creationId xmlns:a16="http://schemas.microsoft.com/office/drawing/2014/main" id="{72A4A134-98BC-0644-8DE1-95F69A0B30BE}"/>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C20FEEEF-F863-1248-B530-EDD48A97D9F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163786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55</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onsolas" panose="020B0609020204030204" pitchFamily="49" charset="0"/>
                          <a:ea typeface="+mn-ea"/>
                          <a:cs typeface="Consolas" panose="020B0609020204030204" pitchFamily="49" charset="0"/>
                        </a:rPr>
                        <a:t>3</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H="1" flipV="1">
            <a:off x="2737690" y="3289719"/>
            <a:ext cx="5510"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2316660"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a:t>
            </a:r>
            <a:r>
              <a:rPr lang="en-US" sz="1600" dirty="0">
                <a:latin typeface="Consolas" panose="020B0609020204030204" pitchFamily="49" charset="0"/>
                <a:cs typeface="Consolas" panose="020B0609020204030204" pitchFamily="49" charset="0"/>
              </a:rPr>
              <a:t> = 1</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28800" y="2680119"/>
                <a:ext cx="18177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28800" y="2680119"/>
                <a:ext cx="1817779" cy="609600"/>
              </a:xfrm>
              <a:prstGeom prst="rect">
                <a:avLst/>
              </a:prstGeom>
              <a:blipFill rotWithShape="0">
                <a:blip r:embed="rId3"/>
                <a:stretch>
                  <a:fillRect/>
                </a:stretch>
              </a:blipFill>
            </p:spPr>
            <p:txBody>
              <a:bodyPr/>
              <a:lstStyle/>
              <a:p>
                <a:r>
                  <a:rPr lang="en-US">
                    <a:noFill/>
                  </a:rPr>
                  <a:t> </a:t>
                </a:r>
              </a:p>
            </p:txBody>
          </p:sp>
        </mc:Fallback>
      </mc:AlternateContent>
      <p:cxnSp>
        <p:nvCxnSpPr>
          <p:cNvPr id="22" name="Straight Arrow Connector 21"/>
          <p:cNvCxnSpPr>
            <a:stCxn id="8" idx="0"/>
          </p:cNvCxnSpPr>
          <p:nvPr/>
        </p:nvCxnSpPr>
        <p:spPr>
          <a:xfrm flipH="1" flipV="1">
            <a:off x="2737689" y="1920558"/>
            <a:ext cx="1" cy="759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2F45C440-DA4D-2E4B-83F9-EDC6D1CA35DA}"/>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64D59EEF-7510-3142-B5ED-EDA95A2C4F9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241024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56</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StudentId_DET</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dirty="0">
                          <a:latin typeface="Consolas" panose="020B0609020204030204" pitchFamily="49" charset="0"/>
                          <a:cs typeface="Consolas" panose="020B0609020204030204" pitchFamily="49" charset="0"/>
                        </a:rPr>
                        <a:t>7ad5fda789ef4e272bca100b3d9ff59f</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V="1">
            <a:off x="2743200" y="3372774"/>
            <a:ext cx="5628" cy="68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5371983"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studentid_det</a:t>
            </a:r>
            <a:r>
              <a:rPr lang="en-US" sz="1600" dirty="0">
                <a:latin typeface="Consolas" panose="020B0609020204030204" pitchFamily="49" charset="0"/>
                <a:cs typeface="Consolas" panose="020B0609020204030204" pitchFamily="49" charset="0"/>
              </a:rPr>
              <a:t> = </a:t>
            </a:r>
            <a:r>
              <a:rPr lang="en-US" sz="1200" dirty="0">
                <a:latin typeface="Consolas" panose="020B0609020204030204" pitchFamily="49" charset="0"/>
                <a:cs typeface="Consolas" panose="020B0609020204030204" pitchFamily="49" charset="0"/>
              </a:rPr>
              <a:t>bd6e7c3df2b5779e0b61216e8b10b689</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01838" y="2763174"/>
                <a:ext cx="1893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b="0" i="1" smtClean="0">
                              <a:latin typeface="Cambria Math" panose="02040503050406030204" pitchFamily="18" charset="0"/>
                            </a:rPr>
                            <m:t>_</m:t>
                          </m:r>
                          <m:r>
                            <a:rPr lang="en-US" b="0" i="1" smtClean="0">
                              <a:latin typeface="Cambria Math" panose="02040503050406030204" pitchFamily="18" charset="0"/>
                            </a:rPr>
                            <m:t>𝑑𝑒𝑡</m:t>
                          </m:r>
                          <m:r>
                            <a:rPr lang="en-US" i="1">
                              <a:latin typeface="Cambria Math" panose="02040503050406030204" pitchFamily="18" charset="0"/>
                            </a:rPr>
                            <m:t>=</m:t>
                          </m:r>
                          <m:r>
                            <a:rPr lang="en-US" b="0" i="1" smtClean="0">
                              <a:latin typeface="Cambria Math" panose="02040503050406030204" pitchFamily="18" charset="0"/>
                            </a:rPr>
                            <m:t>𝑏𝑑</m:t>
                          </m:r>
                          <m:r>
                            <a:rPr lang="en-US" b="0" i="1" smtClean="0">
                              <a:latin typeface="Cambria Math" panose="02040503050406030204" pitchFamily="18" charset="0"/>
                            </a:rPr>
                            <m:t>6…</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01838" y="2763174"/>
                <a:ext cx="1893979" cy="609600"/>
              </a:xfrm>
              <a:prstGeom prst="rect">
                <a:avLst/>
              </a:prstGeom>
              <a:blipFill rotWithShape="0">
                <a:blip r:embed="rId2"/>
                <a:stretch>
                  <a:fillRect l="-2548"/>
                </a:stretch>
              </a:blipFill>
            </p:spPr>
            <p:txBody>
              <a:bodyPr/>
              <a:lstStyle/>
              <a:p>
                <a:r>
                  <a:rPr lang="en-US">
                    <a:noFill/>
                  </a:rPr>
                  <a:t> </a:t>
                </a:r>
              </a:p>
            </p:txBody>
          </p:sp>
        </mc:Fallback>
      </mc:AlternateContent>
      <p:sp>
        <p:nvSpPr>
          <p:cNvPr id="9" name="Rectangle 8"/>
          <p:cNvSpPr/>
          <p:nvPr/>
        </p:nvSpPr>
        <p:spPr>
          <a:xfrm>
            <a:off x="6248400" y="1920558"/>
            <a:ext cx="2819400" cy="39994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8" idx="0"/>
          </p:cNvCxnSpPr>
          <p:nvPr/>
        </p:nvCxnSpPr>
        <p:spPr>
          <a:xfrm flipV="1">
            <a:off x="2748828" y="2003614"/>
            <a:ext cx="38100" cy="75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894960-E0CC-4943-B9AD-8D966A616C59}"/>
              </a:ext>
            </a:extLst>
          </p:cNvPr>
          <p:cNvSpPr/>
          <p:nvPr/>
        </p:nvSpPr>
        <p:spPr>
          <a:xfrm>
            <a:off x="6248400" y="5181600"/>
            <a:ext cx="2590800" cy="990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E se </a:t>
            </a:r>
            <a:r>
              <a:rPr lang="en-US" sz="2400" dirty="0" err="1"/>
              <a:t>quiseremos</a:t>
            </a:r>
            <a:r>
              <a:rPr lang="en-US" sz="2400" dirty="0"/>
              <a:t> </a:t>
            </a:r>
            <a:r>
              <a:rPr lang="en-US" sz="2400" dirty="0" err="1"/>
              <a:t>somar</a:t>
            </a:r>
            <a:r>
              <a:rPr lang="en-US" sz="2400" dirty="0"/>
              <a:t> as </a:t>
            </a:r>
            <a:r>
              <a:rPr lang="en-US" sz="2400" dirty="0" err="1"/>
              <a:t>notas</a:t>
            </a:r>
            <a:r>
              <a:rPr lang="en-US" sz="2400" dirty="0"/>
              <a:t>?</a:t>
            </a:r>
          </a:p>
        </p:txBody>
      </p:sp>
      <p:sp>
        <p:nvSpPr>
          <p:cNvPr id="10" name="Date Placeholder 9">
            <a:extLst>
              <a:ext uri="{FF2B5EF4-FFF2-40B4-BE49-F238E27FC236}">
                <a16:creationId xmlns:a16="http://schemas.microsoft.com/office/drawing/2014/main" id="{64C19266-EAF6-9F4B-8667-759BF1FF9830}"/>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1B3F09CA-5457-3544-B5AB-A3609253289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06910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Encriptação</a:t>
            </a:r>
            <a:r>
              <a:rPr lang="en-US" dirty="0"/>
              <a:t> </a:t>
            </a:r>
            <a:r>
              <a:rPr lang="en-US" dirty="0" err="1"/>
              <a:t>homomórfica</a:t>
            </a:r>
            <a:endParaRPr lang="en-US" dirty="0"/>
          </a:p>
        </p:txBody>
      </p:sp>
      <p:cxnSp>
        <p:nvCxnSpPr>
          <p:cNvPr id="6" name="Straight Arrow Connector 5"/>
          <p:cNvCxnSpPr/>
          <p:nvPr/>
        </p:nvCxnSpPr>
        <p:spPr>
          <a:xfrm>
            <a:off x="3273486" y="2851666"/>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73486" y="3396734"/>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43500" y="3124200"/>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7582" y="2713166"/>
            <a:ext cx="2895600"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7ad5fda789ef4e272bca100b3d9ff59f </a:t>
            </a:r>
          </a:p>
        </p:txBody>
      </p:sp>
      <p:sp>
        <p:nvSpPr>
          <p:cNvPr id="13" name="TextBox 12"/>
          <p:cNvSpPr txBox="1"/>
          <p:nvPr/>
        </p:nvSpPr>
        <p:spPr>
          <a:xfrm>
            <a:off x="357279" y="3258234"/>
            <a:ext cx="2916207"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bd6e7c3df2b5779e0b61216e8b10b689 </a:t>
            </a:r>
          </a:p>
        </p:txBody>
      </p:sp>
      <p:sp>
        <p:nvSpPr>
          <p:cNvPr id="9" name="TextBox 8"/>
          <p:cNvSpPr txBox="1"/>
          <p:nvPr/>
        </p:nvSpPr>
        <p:spPr>
          <a:xfrm>
            <a:off x="5870514" y="2985700"/>
            <a:ext cx="2903359"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7a9f102789d5f50b2beffd9f3dca4ea7</a:t>
            </a:r>
          </a:p>
        </p:txBody>
      </p:sp>
      <mc:AlternateContent xmlns:mc="http://schemas.openxmlformats.org/markup-compatibility/2006" xmlns:a14="http://schemas.microsoft.com/office/drawing/2010/main">
        <mc:Choice Requires="a14">
          <p:sp>
            <p:nvSpPr>
              <p:cNvPr id="14" name="Rectangle 13"/>
              <p:cNvSpPr/>
              <p:nvPr/>
            </p:nvSpPr>
            <p:spPr>
              <a:xfrm>
                <a:off x="4000500" y="2590800"/>
                <a:ext cx="1143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m:t>
                          </m:r>
                        </m:e>
                        <m:sub>
                          <m:r>
                            <a:rPr lang="en-US" sz="3200" b="0" i="1" smtClean="0">
                              <a:latin typeface="Cambria Math" panose="02040503050406030204" pitchFamily="18" charset="0"/>
                            </a:rPr>
                            <m:t>𝐸𝑛𝑐</m:t>
                          </m:r>
                        </m:sub>
                      </m:sSub>
                    </m:oMath>
                  </m:oMathPara>
                </a14:m>
                <a:endParaRPr lang="en-US" sz="3200" dirty="0"/>
              </a:p>
            </p:txBody>
          </p:sp>
        </mc:Choice>
        <mc:Fallback xmlns="">
          <p:sp>
            <p:nvSpPr>
              <p:cNvPr id="14" name="Rectangle 13"/>
              <p:cNvSpPr>
                <a:spLocks noRot="1" noChangeAspect="1" noMove="1" noResize="1" noEditPoints="1" noAdjustHandles="1" noChangeArrowheads="1" noChangeShapeType="1" noTextEdit="1"/>
              </p:cNvSpPr>
              <p:nvPr/>
            </p:nvSpPr>
            <p:spPr>
              <a:xfrm>
                <a:off x="4000500" y="2590800"/>
                <a:ext cx="1143000" cy="10668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3000" y="2209800"/>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43000" y="2209800"/>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43000" y="3757134"/>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43000" y="3757134"/>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822248" y="3370436"/>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(2)</m:t>
                      </m:r>
                    </m:oMath>
                  </m:oMathPara>
                </a14:m>
                <a:endParaRPr lang="en-US" dirty="0">
                  <a:latin typeface="Tw Cen MT" panose="020B0602020104020603" pitchFamily="34" charset="77"/>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22248" y="3370436"/>
                <a:ext cx="1011111" cy="369332"/>
              </a:xfrm>
              <a:prstGeom prst="rect">
                <a:avLst/>
              </a:prstGeom>
              <a:blipFill>
                <a:blip r:embed="rId5"/>
                <a:stretch>
                  <a:fillRect b="-16667"/>
                </a:stretch>
              </a:blipFill>
            </p:spPr>
            <p:txBody>
              <a:bodyPr/>
              <a:lstStyle/>
              <a:p>
                <a:r>
                  <a:rPr lang="en-US">
                    <a:noFill/>
                  </a:rPr>
                  <a:t> </a:t>
                </a:r>
              </a:p>
            </p:txBody>
          </p:sp>
        </mc:Fallback>
      </mc:AlternateContent>
      <p:sp>
        <p:nvSpPr>
          <p:cNvPr id="3" name="TextBox 2"/>
          <p:cNvSpPr txBox="1"/>
          <p:nvPr/>
        </p:nvSpPr>
        <p:spPr>
          <a:xfrm>
            <a:off x="2094784" y="4810780"/>
            <a:ext cx="4991816" cy="461665"/>
          </a:xfrm>
          <a:prstGeom prst="rect">
            <a:avLst/>
          </a:prstGeom>
          <a:noFill/>
        </p:spPr>
        <p:txBody>
          <a:bodyPr wrap="none" rtlCol="0">
            <a:spAutoFit/>
          </a:bodyPr>
          <a:lstStyle/>
          <a:p>
            <a:r>
              <a:rPr lang="en-US" sz="2400" dirty="0">
                <a:latin typeface="Tw Cen MT" panose="020B0602020104020603" pitchFamily="34" charset="77"/>
              </a:rPr>
              <a:t>A </a:t>
            </a:r>
            <a:r>
              <a:rPr lang="en-US" sz="2400" dirty="0" err="1">
                <a:latin typeface="Tw Cen MT" panose="020B0602020104020603" pitchFamily="34" charset="77"/>
              </a:rPr>
              <a:t>chave</a:t>
            </a:r>
            <a:r>
              <a:rPr lang="en-US" sz="2400" dirty="0">
                <a:latin typeface="Tw Cen MT" panose="020B0602020104020603" pitchFamily="34" charset="77"/>
              </a:rPr>
              <a:t> de </a:t>
            </a:r>
            <a:r>
              <a:rPr lang="en-US" sz="2400" dirty="0" err="1">
                <a:latin typeface="Tw Cen MT" panose="020B0602020104020603" pitchFamily="34" charset="77"/>
              </a:rPr>
              <a:t>encriptação</a:t>
            </a:r>
            <a:r>
              <a:rPr lang="en-US" sz="2400" dirty="0">
                <a:latin typeface="Tw Cen MT" panose="020B0602020104020603" pitchFamily="34" charset="77"/>
              </a:rPr>
              <a:t> </a:t>
            </a: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é</a:t>
            </a:r>
            <a:r>
              <a:rPr lang="en-US" sz="2400" dirty="0">
                <a:latin typeface="Tw Cen MT" panose="020B0602020104020603" pitchFamily="34" charset="77"/>
              </a:rPr>
              <a:t> um input</a:t>
            </a:r>
          </a:p>
        </p:txBody>
      </p:sp>
      <p:sp>
        <p:nvSpPr>
          <p:cNvPr id="4" name="Slide Number Placeholder 3"/>
          <p:cNvSpPr>
            <a:spLocks noGrp="1"/>
          </p:cNvSpPr>
          <p:nvPr>
            <p:ph type="sldNum" sz="quarter" idx="12"/>
          </p:nvPr>
        </p:nvSpPr>
        <p:spPr/>
        <p:txBody>
          <a:bodyPr/>
          <a:lstStyle/>
          <a:p>
            <a:fld id="{BACC0D7D-E0FC-49BF-B4A2-5B13217C58F0}" type="slidenum">
              <a:rPr lang="en-US" smtClean="0"/>
              <a:t>57</a:t>
            </a:fld>
            <a:endParaRPr lang="en-US"/>
          </a:p>
        </p:txBody>
      </p:sp>
      <p:sp>
        <p:nvSpPr>
          <p:cNvPr id="7" name="Date Placeholder 6">
            <a:extLst>
              <a:ext uri="{FF2B5EF4-FFF2-40B4-BE49-F238E27FC236}">
                <a16:creationId xmlns:a16="http://schemas.microsoft.com/office/drawing/2014/main" id="{5DC6964B-F34C-E144-9D11-D6A172EBF706}"/>
              </a:ext>
            </a:extLst>
          </p:cNvPr>
          <p:cNvSpPr>
            <a:spLocks noGrp="1"/>
          </p:cNvSpPr>
          <p:nvPr>
            <p:ph type="dt" sz="half" idx="10"/>
          </p:nvPr>
        </p:nvSpPr>
        <p:spPr/>
        <p:txBody>
          <a:bodyPr/>
          <a:lstStyle/>
          <a:p>
            <a:r>
              <a:rPr lang="en-US"/>
              <a:t>2019</a:t>
            </a:r>
            <a:endParaRPr lang="en-US" dirty="0"/>
          </a:p>
        </p:txBody>
      </p:sp>
      <p:sp>
        <p:nvSpPr>
          <p:cNvPr id="12" name="Footer Placeholder 11">
            <a:extLst>
              <a:ext uri="{FF2B5EF4-FFF2-40B4-BE49-F238E27FC236}">
                <a16:creationId xmlns:a16="http://schemas.microsoft.com/office/drawing/2014/main" id="{C27F2230-0432-2045-8FEC-A3A723A5EA2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439092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58</a:t>
            </a:fld>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2EA049B-A67E-544E-ACAF-98EBDB1CB35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F340022C-54DB-7846-969E-EE943AB24B4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865438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59</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rgbClr val="163CFF"/>
                </a:solidFill>
                <a:latin typeface="Tw Cen MT" panose="020B0602020104020603" pitchFamily="34" charset="77"/>
              </a:rPr>
              <a:t>Partial Homomorphic </a:t>
            </a:r>
            <a:br>
              <a:rPr lang="en-US" dirty="0">
                <a:solidFill>
                  <a:srgbClr val="163CFF"/>
                </a:solidFill>
                <a:latin typeface="Tw Cen MT" panose="020B0602020104020603" pitchFamily="34" charset="77"/>
              </a:rPr>
            </a:br>
            <a:r>
              <a:rPr lang="en-US" dirty="0">
                <a:solidFill>
                  <a:srgbClr val="163CFF"/>
                </a:solidFill>
                <a:latin typeface="Tw Cen MT" panose="020B0602020104020603" pitchFamily="34" charset="77"/>
              </a:rPr>
              <a:t>Encryption</a:t>
            </a:r>
          </a:p>
        </p:txBody>
      </p:sp>
      <p:sp>
        <p:nvSpPr>
          <p:cNvPr id="17" name="Date Placeholder 16">
            <a:extLst>
              <a:ext uri="{FF2B5EF4-FFF2-40B4-BE49-F238E27FC236}">
                <a16:creationId xmlns:a16="http://schemas.microsoft.com/office/drawing/2014/main" id="{875587B0-98F3-184A-96F0-C17A29A54382}"/>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0840C01B-4CBF-AC47-8E78-40E3D8D83AB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4259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038B-CEC6-004B-83E6-6DED6836D2DC}"/>
              </a:ext>
            </a:extLst>
          </p:cNvPr>
          <p:cNvSpPr>
            <a:spLocks noGrp="1"/>
          </p:cNvSpPr>
          <p:nvPr>
            <p:ph type="title"/>
          </p:nvPr>
        </p:nvSpPr>
        <p:spPr/>
        <p:txBody>
          <a:bodyPr/>
          <a:lstStyle/>
          <a:p>
            <a:r>
              <a:rPr lang="en-US" dirty="0" err="1"/>
              <a:t>Tendências</a:t>
            </a:r>
            <a:endParaRPr lang="en-US" dirty="0"/>
          </a:p>
        </p:txBody>
      </p:sp>
      <p:sp>
        <p:nvSpPr>
          <p:cNvPr id="3" name="Date Placeholder 2">
            <a:extLst>
              <a:ext uri="{FF2B5EF4-FFF2-40B4-BE49-F238E27FC236}">
                <a16:creationId xmlns:a16="http://schemas.microsoft.com/office/drawing/2014/main" id="{A178D115-BCBC-CC4D-AFD3-3739E912DD7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CC44D06-2518-314B-9CC3-BA1B0475CE4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738E48C-CA59-6D4D-83C2-B6430F83C6BA}"/>
              </a:ext>
            </a:extLst>
          </p:cNvPr>
          <p:cNvSpPr>
            <a:spLocks noGrp="1"/>
          </p:cNvSpPr>
          <p:nvPr>
            <p:ph type="sldNum" sz="quarter" idx="12"/>
          </p:nvPr>
        </p:nvSpPr>
        <p:spPr/>
        <p:txBody>
          <a:bodyPr/>
          <a:lstStyle/>
          <a:p>
            <a:fld id="{BAFC06C6-5388-EF48-9B75-F2C2BBFC0E68}" type="slidenum">
              <a:rPr lang="en-US" smtClean="0"/>
              <a:t>6</a:t>
            </a:fld>
            <a:endParaRPr lang="en-US" dirty="0"/>
          </a:p>
        </p:txBody>
      </p:sp>
      <p:pic>
        <p:nvPicPr>
          <p:cNvPr id="7" name="Picture 6">
            <a:extLst>
              <a:ext uri="{FF2B5EF4-FFF2-40B4-BE49-F238E27FC236}">
                <a16:creationId xmlns:a16="http://schemas.microsoft.com/office/drawing/2014/main" id="{5DEAE2C8-7EA1-9342-BA9D-652A8575D81F}"/>
              </a:ext>
            </a:extLst>
          </p:cNvPr>
          <p:cNvPicPr>
            <a:picLocks noChangeAspect="1"/>
          </p:cNvPicPr>
          <p:nvPr/>
        </p:nvPicPr>
        <p:blipFill>
          <a:blip r:embed="rId2"/>
          <a:stretch>
            <a:fillRect/>
          </a:stretch>
        </p:blipFill>
        <p:spPr>
          <a:xfrm>
            <a:off x="228600" y="1524000"/>
            <a:ext cx="8610600" cy="4176141"/>
          </a:xfrm>
          <a:prstGeom prst="rect">
            <a:avLst/>
          </a:prstGeom>
        </p:spPr>
      </p:pic>
    </p:spTree>
    <p:extLst>
      <p:ext uri="{BB962C8B-B14F-4D97-AF65-F5344CB8AC3E}">
        <p14:creationId xmlns:p14="http://schemas.microsoft.com/office/powerpoint/2010/main" val="2468128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60</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chemeClr val="accent2"/>
                </a:solidFill>
                <a:latin typeface="Tw Cen MT" panose="020B0602020104020603" pitchFamily="34" charset="77"/>
              </a:rPr>
              <a:t>Partial Homomorphic </a:t>
            </a:r>
            <a:br>
              <a:rPr lang="en-US" dirty="0">
                <a:solidFill>
                  <a:schemeClr val="accent2"/>
                </a:solidFill>
                <a:latin typeface="Tw Cen MT" panose="020B0602020104020603" pitchFamily="34" charset="77"/>
              </a:rPr>
            </a:br>
            <a:r>
              <a:rPr lang="en-US" dirty="0">
                <a:solidFill>
                  <a:schemeClr val="accent2"/>
                </a:solidFill>
                <a:latin typeface="Tw Cen MT" panose="020B0602020104020603" pitchFamily="34" charset="77"/>
              </a:rPr>
              <a:t>Encryption</a:t>
            </a:r>
          </a:p>
        </p:txBody>
      </p:sp>
      <p:sp>
        <p:nvSpPr>
          <p:cNvPr id="31" name="Rectangle 30"/>
          <p:cNvSpPr/>
          <p:nvPr/>
        </p:nvSpPr>
        <p:spPr>
          <a:xfrm>
            <a:off x="4720875" y="2557804"/>
            <a:ext cx="4191000" cy="2726956"/>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3" name="Rectangle 32"/>
          <p:cNvSpPr/>
          <p:nvPr/>
        </p:nvSpPr>
        <p:spPr>
          <a:xfrm>
            <a:off x="140368" y="5400893"/>
            <a:ext cx="8775032" cy="1228507"/>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4" name="Rectangle 33"/>
          <p:cNvSpPr/>
          <p:nvPr/>
        </p:nvSpPr>
        <p:spPr>
          <a:xfrm>
            <a:off x="128378" y="2545511"/>
            <a:ext cx="4431632" cy="2726956"/>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7" name="Rectangle 36"/>
          <p:cNvSpPr/>
          <p:nvPr/>
        </p:nvSpPr>
        <p:spPr>
          <a:xfrm>
            <a:off x="155608" y="1162544"/>
            <a:ext cx="8775032" cy="1295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F3A0F82-0029-A940-8270-C6C12BC42F1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7097B733-CC6C-4D4C-A58F-B6CE26BDCB85}"/>
              </a:ext>
            </a:extLst>
          </p:cNvPr>
          <p:cNvSpPr>
            <a:spLocks noGrp="1"/>
          </p:cNvSpPr>
          <p:nvPr>
            <p:ph type="ftr" sz="quarter" idx="11"/>
          </p:nvPr>
        </p:nvSpPr>
        <p:spPr/>
        <p:txBody>
          <a:bodyPr/>
          <a:lstStyle/>
          <a:p>
            <a:r>
              <a:rPr lang="en-US"/>
              <a:t>Cloud Security - Nuno Santos</a:t>
            </a:r>
            <a:endParaRPr lang="en-US" dirty="0"/>
          </a:p>
        </p:txBody>
      </p:sp>
      <p:sp>
        <p:nvSpPr>
          <p:cNvPr id="21" name="TextBox 20">
            <a:extLst>
              <a:ext uri="{FF2B5EF4-FFF2-40B4-BE49-F238E27FC236}">
                <a16:creationId xmlns:a16="http://schemas.microsoft.com/office/drawing/2014/main" id="{FAB04CB8-402A-4640-8E9D-0112E83F636D}"/>
              </a:ext>
            </a:extLst>
          </p:cNvPr>
          <p:cNvSpPr txBox="1"/>
          <p:nvPr/>
        </p:nvSpPr>
        <p:spPr>
          <a:xfrm>
            <a:off x="433599" y="1605270"/>
            <a:ext cx="1774588" cy="461665"/>
          </a:xfrm>
          <a:prstGeom prst="rect">
            <a:avLst/>
          </a:prstGeom>
          <a:noFill/>
        </p:spPr>
        <p:txBody>
          <a:bodyPr wrap="none" rtlCol="0">
            <a:spAutoFit/>
          </a:bodyPr>
          <a:lstStyle/>
          <a:p>
            <a:r>
              <a:rPr lang="en-US" sz="2400" b="1" dirty="0" err="1">
                <a:latin typeface="Tw Cen MT" panose="020B0602020104020603" pitchFamily="34" charset="77"/>
              </a:rPr>
              <a:t>Impraticável</a:t>
            </a:r>
            <a:endParaRPr lang="en-US" sz="2400" b="1" dirty="0">
              <a:latin typeface="Tw Cen MT" panose="020B0602020104020603" pitchFamily="34" charset="77"/>
            </a:endParaRPr>
          </a:p>
        </p:txBody>
      </p:sp>
      <p:sp>
        <p:nvSpPr>
          <p:cNvPr id="40" name="TextBox 39">
            <a:extLst>
              <a:ext uri="{FF2B5EF4-FFF2-40B4-BE49-F238E27FC236}">
                <a16:creationId xmlns:a16="http://schemas.microsoft.com/office/drawing/2014/main" id="{CE8F2300-FC4F-EE42-851E-BDAF71EAB210}"/>
              </a:ext>
            </a:extLst>
          </p:cNvPr>
          <p:cNvSpPr txBox="1"/>
          <p:nvPr/>
        </p:nvSpPr>
        <p:spPr>
          <a:xfrm>
            <a:off x="417736" y="4673501"/>
            <a:ext cx="1544012" cy="461665"/>
          </a:xfrm>
          <a:prstGeom prst="rect">
            <a:avLst/>
          </a:prstGeom>
          <a:noFill/>
        </p:spPr>
        <p:txBody>
          <a:bodyPr wrap="none" rtlCol="0">
            <a:spAutoFit/>
          </a:bodyPr>
          <a:lstStyle/>
          <a:p>
            <a:r>
              <a:rPr lang="en-US" sz="2400" b="1" dirty="0" err="1">
                <a:latin typeface="Tw Cen MT" panose="020B0602020104020603" pitchFamily="34" charset="77"/>
              </a:rPr>
              <a:t>Muito</a:t>
            </a:r>
            <a:r>
              <a:rPr lang="en-US" sz="2400" b="1" dirty="0">
                <a:latin typeface="Tw Cen MT" panose="020B0602020104020603" pitchFamily="34" charset="77"/>
              </a:rPr>
              <a:t> </a:t>
            </a:r>
            <a:r>
              <a:rPr lang="en-US" sz="2400" b="1" dirty="0" err="1">
                <a:latin typeface="Tw Cen MT" panose="020B0602020104020603" pitchFamily="34" charset="77"/>
              </a:rPr>
              <a:t>caro</a:t>
            </a:r>
            <a:endParaRPr lang="en-US" sz="2400" b="1" dirty="0">
              <a:latin typeface="Tw Cen MT" panose="020B0602020104020603" pitchFamily="34" charset="77"/>
            </a:endParaRPr>
          </a:p>
        </p:txBody>
      </p:sp>
      <p:sp>
        <p:nvSpPr>
          <p:cNvPr id="41" name="TextBox 40">
            <a:extLst>
              <a:ext uri="{FF2B5EF4-FFF2-40B4-BE49-F238E27FC236}">
                <a16:creationId xmlns:a16="http://schemas.microsoft.com/office/drawing/2014/main" id="{E1A2B2F9-1F5C-BD48-B5D5-D06AD3E40661}"/>
              </a:ext>
            </a:extLst>
          </p:cNvPr>
          <p:cNvSpPr txBox="1"/>
          <p:nvPr/>
        </p:nvSpPr>
        <p:spPr>
          <a:xfrm>
            <a:off x="7101372" y="5710535"/>
            <a:ext cx="1450782" cy="461665"/>
          </a:xfrm>
          <a:prstGeom prst="rect">
            <a:avLst/>
          </a:prstGeom>
          <a:noFill/>
        </p:spPr>
        <p:txBody>
          <a:bodyPr wrap="none" rtlCol="0">
            <a:spAutoFit/>
          </a:bodyPr>
          <a:lstStyle/>
          <a:p>
            <a:r>
              <a:rPr lang="en-US" sz="2400" b="1" dirty="0" err="1">
                <a:latin typeface="Tw Cen MT" panose="020B0602020104020603" pitchFamily="34" charset="77"/>
              </a:rPr>
              <a:t>Praticável</a:t>
            </a:r>
            <a:endParaRPr lang="en-US" sz="2400" b="1" dirty="0">
              <a:latin typeface="Tw Cen MT" panose="020B0602020104020603" pitchFamily="34" charset="77"/>
            </a:endParaRPr>
          </a:p>
        </p:txBody>
      </p:sp>
      <p:sp>
        <p:nvSpPr>
          <p:cNvPr id="43" name="Title 42">
            <a:extLst>
              <a:ext uri="{FF2B5EF4-FFF2-40B4-BE49-F238E27FC236}">
                <a16:creationId xmlns:a16="http://schemas.microsoft.com/office/drawing/2014/main" id="{49FC0F5D-D8FE-194E-895D-13891881189A}"/>
              </a:ext>
            </a:extLst>
          </p:cNvPr>
          <p:cNvSpPr>
            <a:spLocks noGrp="1"/>
          </p:cNvSpPr>
          <p:nvPr>
            <p:ph type="title"/>
          </p:nvPr>
        </p:nvSpPr>
        <p:spPr/>
        <p:txBody>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Tree>
    <p:extLst>
      <p:ext uri="{BB962C8B-B14F-4D97-AF65-F5344CB8AC3E}">
        <p14:creationId xmlns:p14="http://schemas.microsoft.com/office/powerpoint/2010/main" val="14210321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smtClean="0">
                                        <a:latin typeface="Cambria Math" panose="02040503050406030204" pitchFamily="18" charset="0"/>
                                      </a:rPr>
                                      <m:t>14</m:t>
                                    </m:r>
                                  </m:sup>
                                </m:sSup>
                              </m:oMath>
                            </m:oMathPara>
                          </a14:m>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2048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oMath>
                          </a14:m>
                          <a:r>
                            <a:rPr lang="en-US" sz="2000" dirty="0">
                              <a:latin typeface="Tw Cen MT" panose="020B0602020104020603" pitchFamily="34" charset="77"/>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128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r>
                                <a:rPr lang="en-US" sz="2000" i="1" dirty="0" smtClean="0">
                                  <a:latin typeface="Cambria Math" panose="02040503050406030204" pitchFamily="18" charset="0"/>
                                </a:rPr>
                                <m:t>µ</m:t>
                              </m:r>
                            </m:oMath>
                          </a14:m>
                          <a:r>
                            <a:rPr lang="en-US" sz="2000" dirty="0">
                              <a:latin typeface="Tw Cen MT" panose="020B0602020104020603" pitchFamily="34" charset="77"/>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101333" r="-100625" b="-197333"/>
                          </a:stretch>
                        </a:blipFill>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204054" r="-100625"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204054" r="-625" b="-100000"/>
                          </a:stretch>
                        </a:blipFill>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304054" r="-10062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304054" r="-625"/>
                          </a:stretch>
                        </a:blipFill>
                      </a:tcPr>
                    </a:tc>
                    <a:extLst>
                      <a:ext uri="{0D108BD9-81ED-4DB2-BD59-A6C34878D82A}">
                        <a16:rowId xmlns:a16="http://schemas.microsoft.com/office/drawing/2014/main" val="10003"/>
                      </a:ext>
                    </a:extLst>
                  </a:tr>
                </a:tbl>
              </a:graphicData>
            </a:graphic>
          </p:graphicFrame>
        </mc:Fallback>
      </mc:AlternateContent>
      <p:sp>
        <p:nvSpPr>
          <p:cNvPr id="4" name="Rectangle 3"/>
          <p:cNvSpPr/>
          <p:nvPr/>
        </p:nvSpPr>
        <p:spPr>
          <a:xfrm>
            <a:off x="1447800" y="4651375"/>
            <a:ext cx="2057400" cy="914400"/>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Deterministic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Order-preserving</a:t>
            </a:r>
          </a:p>
        </p:txBody>
      </p:sp>
      <p:sp>
        <p:nvSpPr>
          <p:cNvPr id="5" name="Rectangle 4"/>
          <p:cNvSpPr/>
          <p:nvPr/>
        </p:nvSpPr>
        <p:spPr>
          <a:xfrm>
            <a:off x="1447800" y="3698875"/>
            <a:ext cx="2057400" cy="914400"/>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lumMod val="95000"/>
                    <a:lumOff val="5000"/>
                  </a:schemeClr>
                </a:solidFill>
                <a:latin typeface="Tw Cen MT" panose="020B0602020104020603" pitchFamily="34" charset="77"/>
              </a:rPr>
              <a:t>Paillier</a:t>
            </a:r>
            <a:br>
              <a:rPr lang="en-US" sz="2000" dirty="0">
                <a:solidFill>
                  <a:schemeClr val="tx1">
                    <a:lumMod val="95000"/>
                    <a:lumOff val="5000"/>
                  </a:schemeClr>
                </a:solidFill>
                <a:latin typeface="Tw Cen MT" panose="020B0602020104020603" pitchFamily="34" charset="77"/>
              </a:rPr>
            </a:br>
            <a:r>
              <a:rPr lang="en-US" sz="2000" dirty="0" err="1">
                <a:solidFill>
                  <a:schemeClr val="tx1">
                    <a:lumMod val="95000"/>
                    <a:lumOff val="5000"/>
                  </a:schemeClr>
                </a:solidFill>
                <a:latin typeface="Tw Cen MT" panose="020B0602020104020603" pitchFamily="34" charset="77"/>
              </a:rPr>
              <a:t>ElGamal</a:t>
            </a:r>
            <a:endParaRPr lang="en-US" sz="2000" dirty="0">
              <a:solidFill>
                <a:schemeClr val="tx1">
                  <a:lumMod val="95000"/>
                  <a:lumOff val="5000"/>
                </a:schemeClr>
              </a:solidFill>
              <a:latin typeface="Tw Cen MT" panose="020B0602020104020603" pitchFamily="34" charset="77"/>
            </a:endParaRPr>
          </a:p>
        </p:txBody>
      </p:sp>
      <p:sp>
        <p:nvSpPr>
          <p:cNvPr id="6" name="Rectangle 5"/>
          <p:cNvSpPr/>
          <p:nvPr/>
        </p:nvSpPr>
        <p:spPr>
          <a:xfrm>
            <a:off x="1447800" y="2746375"/>
            <a:ext cx="2057400" cy="914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Fully Homomorphic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Encryption</a:t>
            </a:r>
          </a:p>
        </p:txBody>
      </p:sp>
      <p:sp>
        <p:nvSpPr>
          <p:cNvPr id="7" name="Slide Number Placeholder 6"/>
          <p:cNvSpPr>
            <a:spLocks noGrp="1"/>
          </p:cNvSpPr>
          <p:nvPr>
            <p:ph type="sldNum" sz="quarter" idx="12"/>
          </p:nvPr>
        </p:nvSpPr>
        <p:spPr/>
        <p:txBody>
          <a:bodyPr/>
          <a:lstStyle/>
          <a:p>
            <a:fld id="{BACC0D7D-E0FC-49BF-B4A2-5B13217C58F0}" type="slidenum">
              <a:rPr lang="en-US" smtClean="0"/>
              <a:t>61</a:t>
            </a:fld>
            <a:endParaRPr lang="en-US"/>
          </a:p>
        </p:txBody>
      </p:sp>
      <p:sp>
        <p:nvSpPr>
          <p:cNvPr id="8" name="Date Placeholder 7">
            <a:extLst>
              <a:ext uri="{FF2B5EF4-FFF2-40B4-BE49-F238E27FC236}">
                <a16:creationId xmlns:a16="http://schemas.microsoft.com/office/drawing/2014/main" id="{0D4BC576-5503-E34A-9BB0-73514EA70C6B}"/>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96983DBE-C342-0D42-8E0C-E4239F606CA8}"/>
              </a:ext>
            </a:extLst>
          </p:cNvPr>
          <p:cNvSpPr>
            <a:spLocks noGrp="1"/>
          </p:cNvSpPr>
          <p:nvPr>
            <p:ph type="ftr" sz="quarter" idx="11"/>
          </p:nvPr>
        </p:nvSpPr>
        <p:spPr/>
        <p:txBody>
          <a:bodyPr/>
          <a:lstStyle/>
          <a:p>
            <a:r>
              <a:rPr lang="en-US"/>
              <a:t>Cloud Security - Nuno Santos</a:t>
            </a:r>
            <a:endParaRPr lang="en-US" dirty="0"/>
          </a:p>
        </p:txBody>
      </p:sp>
      <p:sp>
        <p:nvSpPr>
          <p:cNvPr id="11" name="Title 10">
            <a:extLst>
              <a:ext uri="{FF2B5EF4-FFF2-40B4-BE49-F238E27FC236}">
                <a16:creationId xmlns:a16="http://schemas.microsoft.com/office/drawing/2014/main" id="{CC0792E5-2421-AE49-AC70-8DA07BAF0004}"/>
              </a:ext>
            </a:extLst>
          </p:cNvPr>
          <p:cNvSpPr>
            <a:spLocks noGrp="1"/>
          </p:cNvSpPr>
          <p:nvPr>
            <p:ph type="title"/>
          </p:nvPr>
        </p:nvSpPr>
        <p:spPr/>
        <p:txBody>
          <a:bodyPr>
            <a:normAutofit fontScale="90000"/>
          </a:bodyPr>
          <a:lstStyle/>
          <a:p>
            <a:r>
              <a:rPr lang="en-US" dirty="0" err="1"/>
              <a:t>Esquemas</a:t>
            </a:r>
            <a:r>
              <a:rPr lang="en-US" dirty="0"/>
              <a:t> de </a:t>
            </a:r>
            <a:r>
              <a:rPr lang="en-US" dirty="0" err="1"/>
              <a:t>encriptação</a:t>
            </a:r>
            <a:r>
              <a:rPr lang="en-US" dirty="0"/>
              <a:t> </a:t>
            </a:r>
            <a:r>
              <a:rPr lang="en-US" dirty="0" err="1"/>
              <a:t>homomórfica</a:t>
            </a:r>
            <a:r>
              <a:rPr lang="en-US" dirty="0"/>
              <a:t>: Performance</a:t>
            </a:r>
          </a:p>
        </p:txBody>
      </p:sp>
    </p:spTree>
    <p:extLst>
      <p:ext uri="{BB962C8B-B14F-4D97-AF65-F5344CB8AC3E}">
        <p14:creationId xmlns:p14="http://schemas.microsoft.com/office/powerpoint/2010/main" val="2811274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CC0D7D-E0FC-49BF-B4A2-5B13217C58F0}" type="slidenum">
              <a:rPr lang="en-US" smtClean="0"/>
              <a:t>62</a:t>
            </a:fld>
            <a:endParaRPr lang="en-US"/>
          </a:p>
        </p:txBody>
      </p:sp>
      <p:graphicFrame>
        <p:nvGraphicFramePr>
          <p:cNvPr id="5" name="Table 4"/>
          <p:cNvGraphicFramePr>
            <a:graphicFrameLocks noGrp="1"/>
          </p:cNvGraphicFramePr>
          <p:nvPr>
            <p:extLst/>
          </p:nvPr>
        </p:nvGraphicFramePr>
        <p:xfrm>
          <a:off x="304800" y="2946400"/>
          <a:ext cx="2926080" cy="1854200"/>
        </p:xfrm>
        <a:graphic>
          <a:graphicData uri="http://schemas.openxmlformats.org/drawingml/2006/table">
            <a:tbl>
              <a:tblPr bandRow="1">
                <a:tableStyleId>{5C22544A-7EE6-4342-B048-85BDC9FD1C3A}</a:tableStyleId>
              </a:tblPr>
              <a:tblGrid>
                <a:gridCol w="73152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73152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a:t>
                      </a:r>
                    </a:p>
                  </a:txBody>
                  <a:tcPr>
                    <a:solidFill>
                      <a:srgbClr val="FF0000">
                        <a:alpha val="50000"/>
                      </a:srgbClr>
                    </a:solidFill>
                  </a:tcPr>
                </a:tc>
                <a:tc>
                  <a:txBody>
                    <a:bodyPr/>
                    <a:lstStyle/>
                    <a:p>
                      <a:pPr algn="ctr"/>
                      <a:r>
                        <a:rPr lang="en-US" sz="1400" dirty="0">
                          <a:latin typeface="Calibri" panose="020F0502020204030204" pitchFamily="34" charset="0"/>
                        </a:rPr>
                        <a:t>Name</a:t>
                      </a:r>
                    </a:p>
                  </a:txBody>
                  <a:tcPr>
                    <a:solidFill>
                      <a:srgbClr val="FF0000">
                        <a:alpha val="50000"/>
                      </a:srgbClr>
                    </a:solidFill>
                  </a:tcPr>
                </a:tc>
                <a:tc>
                  <a:txBody>
                    <a:bodyPr/>
                    <a:lstStyle/>
                    <a:p>
                      <a:pPr algn="ctr"/>
                      <a:r>
                        <a:rPr lang="en-US" sz="1400" dirty="0">
                          <a:latin typeface="Calibri" panose="020F0502020204030204" pitchFamily="34" charset="0"/>
                        </a:rPr>
                        <a:t>Score</a:t>
                      </a:r>
                    </a:p>
                  </a:txBody>
                  <a:tcPr>
                    <a:solidFill>
                      <a:srgbClr val="FF0000">
                        <a:alpha val="50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4175760" y="2946400"/>
          <a:ext cx="4754880" cy="1854200"/>
        </p:xfrm>
        <a:graphic>
          <a:graphicData uri="http://schemas.openxmlformats.org/drawingml/2006/table">
            <a:tbl>
              <a:tblPr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47828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SSN_DET</a:t>
                      </a:r>
                    </a:p>
                  </a:txBody>
                  <a:tcPr>
                    <a:solidFill>
                      <a:srgbClr val="00B050">
                        <a:alpha val="50000"/>
                      </a:srgbClr>
                    </a:solidFill>
                  </a:tcPr>
                </a:tc>
                <a:tc>
                  <a:txBody>
                    <a:bodyPr/>
                    <a:lstStyle/>
                    <a:p>
                      <a:pPr algn="ctr"/>
                      <a:r>
                        <a:rPr lang="en-US" sz="1400" dirty="0" err="1">
                          <a:latin typeface="Calibri" panose="020F0502020204030204" pitchFamily="34" charset="0"/>
                        </a:rPr>
                        <a:t>Name_NDET</a:t>
                      </a:r>
                      <a:endParaRPr lang="en-US" sz="1400" dirty="0">
                        <a:latin typeface="Calibri" panose="020F0502020204030204" pitchFamily="34" charset="0"/>
                      </a:endParaRPr>
                    </a:p>
                  </a:txBody>
                  <a:tcPr>
                    <a:solidFill>
                      <a:srgbClr val="00B050">
                        <a:alpha val="80000"/>
                      </a:srgbClr>
                    </a:solidFill>
                  </a:tcPr>
                </a:tc>
                <a:tc>
                  <a:txBody>
                    <a:bodyPr/>
                    <a:lstStyle/>
                    <a:p>
                      <a:pPr algn="ctr"/>
                      <a:r>
                        <a:rPr lang="en-US" sz="1400" dirty="0" err="1">
                          <a:latin typeface="Calibri" panose="020F0502020204030204" pitchFamily="34" charset="0"/>
                        </a:rPr>
                        <a:t>Score_OPE</a:t>
                      </a: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4"/>
                  </a:ext>
                </a:extLst>
              </a:tr>
            </a:tbl>
          </a:graphicData>
        </a:graphic>
      </p:graphicFrame>
      <p:sp>
        <p:nvSpPr>
          <p:cNvPr id="8" name="Freeform 7"/>
          <p:cNvSpPr/>
          <p:nvPr/>
        </p:nvSpPr>
        <p:spPr>
          <a:xfrm>
            <a:off x="682752" y="2370328"/>
            <a:ext cx="3950208" cy="57302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90600" y="2057400"/>
            <a:ext cx="1002839" cy="369332"/>
          </a:xfrm>
          <a:prstGeom prst="rect">
            <a:avLst/>
          </a:prstGeom>
          <a:noFill/>
        </p:spPr>
        <p:txBody>
          <a:bodyPr wrap="none" rtlCol="0">
            <a:spAutoFit/>
          </a:bodyPr>
          <a:lstStyle/>
          <a:p>
            <a:r>
              <a:rPr lang="en-US" dirty="0">
                <a:latin typeface="Calibri" panose="020F0502020204030204" pitchFamily="34" charset="0"/>
              </a:rPr>
              <a:t>Plaintext</a:t>
            </a:r>
          </a:p>
        </p:txBody>
      </p:sp>
      <p:sp>
        <p:nvSpPr>
          <p:cNvPr id="12" name="Freeform 11"/>
          <p:cNvSpPr/>
          <p:nvPr/>
        </p:nvSpPr>
        <p:spPr>
          <a:xfrm>
            <a:off x="1498702" y="2045732"/>
            <a:ext cx="4140098" cy="897620"/>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09800" y="1688068"/>
            <a:ext cx="1438342" cy="369332"/>
          </a:xfrm>
          <a:prstGeom prst="rect">
            <a:avLst/>
          </a:prstGeom>
          <a:noFill/>
        </p:spPr>
        <p:txBody>
          <a:bodyPr wrap="none" rtlCol="0">
            <a:spAutoFit/>
          </a:bodyPr>
          <a:lstStyle/>
          <a:p>
            <a:r>
              <a:rPr lang="en-US" dirty="0">
                <a:latin typeface="Calibri" panose="020F0502020204030204" pitchFamily="34" charset="0"/>
              </a:rPr>
              <a:t>Deterministic</a:t>
            </a:r>
          </a:p>
        </p:txBody>
      </p:sp>
      <p:sp>
        <p:nvSpPr>
          <p:cNvPr id="14" name="Freeform 13"/>
          <p:cNvSpPr/>
          <p:nvPr/>
        </p:nvSpPr>
        <p:spPr>
          <a:xfrm>
            <a:off x="2273808" y="1977660"/>
            <a:ext cx="4432249" cy="95756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114800" y="1535668"/>
            <a:ext cx="2191756" cy="369332"/>
          </a:xfrm>
          <a:prstGeom prst="rect">
            <a:avLst/>
          </a:prstGeom>
          <a:noFill/>
        </p:spPr>
        <p:txBody>
          <a:bodyPr wrap="square" rtlCol="0">
            <a:spAutoFit/>
          </a:bodyPr>
          <a:lstStyle/>
          <a:p>
            <a:r>
              <a:rPr lang="en-US" dirty="0">
                <a:latin typeface="Calibri" panose="020F0502020204030204" pitchFamily="34" charset="0"/>
              </a:rPr>
              <a:t>Non-deterministic</a:t>
            </a:r>
          </a:p>
        </p:txBody>
      </p:sp>
      <p:sp>
        <p:nvSpPr>
          <p:cNvPr id="3" name="TextBox 2"/>
          <p:cNvSpPr txBox="1"/>
          <p:nvPr/>
        </p:nvSpPr>
        <p:spPr>
          <a:xfrm>
            <a:off x="2286000" y="5393809"/>
            <a:ext cx="4838184" cy="461665"/>
          </a:xfrm>
          <a:prstGeom prst="rect">
            <a:avLst/>
          </a:prstGeom>
          <a:noFill/>
        </p:spPr>
        <p:txBody>
          <a:bodyPr wrap="none" rtlCol="0">
            <a:spAutoFit/>
          </a:bodyPr>
          <a:lstStyle/>
          <a:p>
            <a:r>
              <a:rPr lang="en-US" sz="2400" dirty="0" err="1"/>
              <a:t>Esquema</a:t>
            </a:r>
            <a:r>
              <a:rPr lang="en-US" sz="2400" dirty="0"/>
              <a:t> de </a:t>
            </a:r>
            <a:r>
              <a:rPr lang="en-US" sz="2400" dirty="0" err="1"/>
              <a:t>encriptação</a:t>
            </a:r>
            <a:r>
              <a:rPr lang="en-US" sz="2400" dirty="0"/>
              <a:t> Mix n Match</a:t>
            </a:r>
          </a:p>
        </p:txBody>
      </p:sp>
      <p:sp>
        <p:nvSpPr>
          <p:cNvPr id="7" name="Date Placeholder 6">
            <a:extLst>
              <a:ext uri="{FF2B5EF4-FFF2-40B4-BE49-F238E27FC236}">
                <a16:creationId xmlns:a16="http://schemas.microsoft.com/office/drawing/2014/main" id="{21E74141-7048-234C-848E-4E25C7419AAF}"/>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32B89B4-59A8-5C48-9685-C69F37008959}"/>
              </a:ext>
            </a:extLst>
          </p:cNvPr>
          <p:cNvSpPr>
            <a:spLocks noGrp="1"/>
          </p:cNvSpPr>
          <p:nvPr>
            <p:ph type="ftr" sz="quarter" idx="11"/>
          </p:nvPr>
        </p:nvSpPr>
        <p:spPr/>
        <p:txBody>
          <a:bodyPr/>
          <a:lstStyle/>
          <a:p>
            <a:r>
              <a:rPr lang="en-US"/>
              <a:t>Cloud Security - Nuno Santos</a:t>
            </a:r>
            <a:endParaRPr lang="en-US" dirty="0"/>
          </a:p>
        </p:txBody>
      </p:sp>
      <p:sp>
        <p:nvSpPr>
          <p:cNvPr id="16" name="Title 15">
            <a:extLst>
              <a:ext uri="{FF2B5EF4-FFF2-40B4-BE49-F238E27FC236}">
                <a16:creationId xmlns:a16="http://schemas.microsoft.com/office/drawing/2014/main" id="{F85A9284-7A7F-1F4B-AC33-C2EC179B71E5}"/>
              </a:ext>
            </a:extLst>
          </p:cNvPr>
          <p:cNvSpPr>
            <a:spLocks noGrp="1"/>
          </p:cNvSpPr>
          <p:nvPr>
            <p:ph type="title"/>
          </p:nvPr>
        </p:nvSpPr>
        <p:spPr/>
        <p:txBody>
          <a:bodyPr/>
          <a:lstStyle/>
          <a:p>
            <a:r>
              <a:rPr lang="en-US" dirty="0"/>
              <a:t>Como </a:t>
            </a:r>
            <a:r>
              <a:rPr lang="en-US" dirty="0" err="1"/>
              <a:t>cifrar</a:t>
            </a:r>
            <a:r>
              <a:rPr lang="en-US" dirty="0"/>
              <a:t> a </a:t>
            </a:r>
            <a:r>
              <a:rPr lang="en-US" dirty="0" err="1"/>
              <a:t>nossa</a:t>
            </a:r>
            <a:r>
              <a:rPr lang="en-US" dirty="0"/>
              <a:t> base de dados?</a:t>
            </a:r>
          </a:p>
        </p:txBody>
      </p:sp>
    </p:spTree>
    <p:extLst>
      <p:ext uri="{BB962C8B-B14F-4D97-AF65-F5344CB8AC3E}">
        <p14:creationId xmlns:p14="http://schemas.microsoft.com/office/powerpoint/2010/main" val="1691989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200" y="4953000"/>
            <a:ext cx="8229600" cy="1219200"/>
          </a:xfrm>
        </p:spPr>
        <p:txBody>
          <a:bodyPr>
            <a:normAutofit fontScale="92500" lnSpcReduction="10000"/>
          </a:bodyPr>
          <a:lstStyle/>
          <a:p>
            <a:r>
              <a:rPr lang="en-US" dirty="0">
                <a:latin typeface="Tw Cen MT" panose="020B0602020104020603" pitchFamily="34" charset="77"/>
              </a:rPr>
              <a:t>Web proxy </a:t>
            </a:r>
            <a:r>
              <a:rPr lang="en-US" dirty="0" err="1">
                <a:latin typeface="Tw Cen MT" panose="020B0602020104020603" pitchFamily="34" charset="77"/>
              </a:rPr>
              <a:t>reescreve</a:t>
            </a:r>
            <a:r>
              <a:rPr lang="en-US" dirty="0">
                <a:latin typeface="Tw Cen MT" panose="020B0602020104020603" pitchFamily="34" charset="77"/>
              </a:rPr>
              <a:t> as queries, e </a:t>
            </a:r>
            <a:r>
              <a:rPr lang="en-US" dirty="0" err="1">
                <a:latin typeface="Tw Cen MT" panose="020B0602020104020603" pitchFamily="34" charset="77"/>
              </a:rPr>
              <a:t>decifra</a:t>
            </a:r>
            <a:r>
              <a:rPr lang="en-US" dirty="0">
                <a:latin typeface="Tw Cen MT" panose="020B0602020104020603" pitchFamily="34" charset="77"/>
              </a:rPr>
              <a:t> o </a:t>
            </a:r>
            <a:r>
              <a:rPr lang="en-US" dirty="0" err="1">
                <a:latin typeface="Tw Cen MT" panose="020B0602020104020603" pitchFamily="34" charset="77"/>
              </a:rPr>
              <a:t>resultado</a:t>
            </a:r>
            <a:endParaRPr lang="en-US" dirty="0">
              <a:latin typeface="Tw Cen MT" panose="020B0602020104020603" pitchFamily="34" charset="77"/>
            </a:endParaRPr>
          </a:p>
          <a:p>
            <a:pPr lvl="1"/>
            <a:r>
              <a:rPr lang="en-US" dirty="0" err="1">
                <a:latin typeface="Tw Cen MT" panose="020B0602020104020603" pitchFamily="34" charset="77"/>
              </a:rPr>
              <a:t>Utiliza</a:t>
            </a:r>
            <a:r>
              <a:rPr lang="en-US" dirty="0">
                <a:latin typeface="Tw Cen MT" panose="020B0602020104020603" pitchFamily="34" charset="77"/>
              </a:rPr>
              <a:t> </a:t>
            </a:r>
            <a:r>
              <a:rPr lang="en-US" dirty="0" err="1">
                <a:latin typeface="Tw Cen MT" panose="020B0602020104020603" pitchFamily="34" charset="77"/>
              </a:rPr>
              <a:t>técnicas</a:t>
            </a:r>
            <a:r>
              <a:rPr lang="en-US" dirty="0">
                <a:latin typeface="Tw Cen MT" panose="020B0602020104020603" pitchFamily="34" charset="77"/>
              </a:rPr>
              <a:t> de </a:t>
            </a:r>
            <a:r>
              <a:rPr lang="en-US" dirty="0" err="1">
                <a:latin typeface="Tw Cen MT" panose="020B0602020104020603" pitchFamily="34" charset="77"/>
              </a:rPr>
              <a:t>encriptação</a:t>
            </a:r>
            <a:r>
              <a:rPr lang="en-US" dirty="0">
                <a:latin typeface="Tw Cen MT" panose="020B0602020104020603" pitchFamily="34" charset="77"/>
              </a:rPr>
              <a:t> </a:t>
            </a:r>
            <a:r>
              <a:rPr lang="en-US" dirty="0" err="1">
                <a:latin typeface="Tw Cen MT" panose="020B0602020104020603" pitchFamily="34" charset="77"/>
              </a:rPr>
              <a:t>parcialmente</a:t>
            </a:r>
            <a:r>
              <a:rPr lang="en-US" dirty="0">
                <a:latin typeface="Tw Cen MT" panose="020B0602020104020603" pitchFamily="34" charset="77"/>
              </a:rPr>
              <a:t> </a:t>
            </a:r>
            <a:r>
              <a:rPr lang="en-US" dirty="0" err="1">
                <a:latin typeface="Tw Cen MT" panose="020B0602020104020603" pitchFamily="34" charset="77"/>
              </a:rPr>
              <a:t>homomórfica</a:t>
            </a:r>
            <a:endParaRPr lang="en-US" dirty="0">
              <a:latin typeface="Tw Cen MT" panose="020B0602020104020603" pitchFamily="34" charset="77"/>
            </a:endParaRPr>
          </a:p>
          <a:p>
            <a:pPr lvl="1"/>
            <a:r>
              <a:rPr lang="en-US" dirty="0">
                <a:hlinkClick r:id="rId3"/>
              </a:rPr>
              <a:t>https://css.csail.mit.edu/cryptdb/</a:t>
            </a:r>
            <a:endParaRPr lang="en-US"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p:txBody>
      </p:sp>
      <p:grpSp>
        <p:nvGrpSpPr>
          <p:cNvPr id="9" name="Group 8"/>
          <p:cNvGrpSpPr/>
          <p:nvPr/>
        </p:nvGrpSpPr>
        <p:grpSpPr>
          <a:xfrm>
            <a:off x="769973" y="1531176"/>
            <a:ext cx="7307227" cy="3193968"/>
            <a:chOff x="228600" y="1531176"/>
            <a:chExt cx="7307227" cy="3193968"/>
          </a:xfrm>
        </p:grpSpPr>
        <p:cxnSp>
          <p:nvCxnSpPr>
            <p:cNvPr id="39" name="Straight Connector 38"/>
            <p:cNvCxnSpPr/>
            <p:nvPr/>
          </p:nvCxnSpPr>
          <p:spPr>
            <a:xfrm flipH="1">
              <a:off x="4155359" y="153117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40" name="Rectangle 3"/>
            <p:cNvSpPr>
              <a:spLocks noChangeArrowheads="1"/>
            </p:cNvSpPr>
            <p:nvPr/>
          </p:nvSpPr>
          <p:spPr bwMode="auto">
            <a:xfrm>
              <a:off x="1640219" y="3054729"/>
              <a:ext cx="1600200" cy="1069488"/>
            </a:xfrm>
            <a:prstGeom prst="rect">
              <a:avLst/>
            </a:prstGeom>
            <a:solidFill>
              <a:schemeClr val="accent5"/>
            </a:solidFill>
            <a:ln>
              <a:noFill/>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41" name="Rectangle 3"/>
            <p:cNvSpPr>
              <a:spLocks noChangeArrowheads="1"/>
            </p:cNvSpPr>
            <p:nvPr/>
          </p:nvSpPr>
          <p:spPr bwMode="auto">
            <a:xfrm>
              <a:off x="1905000" y="1755369"/>
              <a:ext cx="936104" cy="643944"/>
            </a:xfrm>
            <a:prstGeom prst="rect">
              <a:avLst/>
            </a:prstGeom>
            <a:solidFill>
              <a:schemeClr val="bg1"/>
            </a:solidFill>
            <a:ln>
              <a:noFill/>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cxnSp>
          <p:nvCxnSpPr>
            <p:cNvPr id="42" name="Straight Arrow Connector 41"/>
            <p:cNvCxnSpPr/>
            <p:nvPr/>
          </p:nvCxnSpPr>
          <p:spPr>
            <a:xfrm>
              <a:off x="2209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nvGrpSpPr>
            <p:cNvPr id="43" name="Group 42"/>
            <p:cNvGrpSpPr/>
            <p:nvPr/>
          </p:nvGrpSpPr>
          <p:grpSpPr>
            <a:xfrm>
              <a:off x="5156859" y="2143018"/>
              <a:ext cx="2378968" cy="1981199"/>
              <a:chOff x="5193040" y="2216449"/>
              <a:chExt cx="2378968" cy="1981199"/>
            </a:xfrm>
          </p:grpSpPr>
          <p:sp>
            <p:nvSpPr>
              <p:cNvPr id="44" name="Rectangle 43"/>
              <p:cNvSpPr/>
              <p:nvPr/>
            </p:nvSpPr>
            <p:spPr>
              <a:xfrm>
                <a:off x="5193040" y="2216449"/>
                <a:ext cx="2378968" cy="198119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45" name="Rectangle 3"/>
              <p:cNvSpPr>
                <a:spLocks noChangeArrowheads="1"/>
              </p:cNvSpPr>
              <p:nvPr/>
            </p:nvSpPr>
            <p:spPr bwMode="auto">
              <a:xfrm>
                <a:off x="5443682" y="2607623"/>
                <a:ext cx="1846153" cy="1287887"/>
              </a:xfrm>
              <a:prstGeom prst="rect">
                <a:avLst/>
              </a:prstGeom>
              <a:solidFill>
                <a:srgbClr val="FF0000"/>
              </a:solidFill>
              <a:ln>
                <a:noFill/>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46"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47" name="Straight Arrow Connector 46"/>
            <p:cNvCxnSpPr/>
            <p:nvPr/>
          </p:nvCxnSpPr>
          <p:spPr>
            <a:xfrm>
              <a:off x="3306670" y="3276600"/>
              <a:ext cx="1728192" cy="0"/>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a:off x="3341027" y="3628255"/>
              <a:ext cx="1728192" cy="0"/>
            </a:xfrm>
            <a:prstGeom prst="straightConnector1">
              <a:avLst/>
            </a:prstGeom>
            <a:ln w="19050">
              <a:solidFill>
                <a:schemeClr val="tx1"/>
              </a:solidFill>
              <a:headEnd type="arrow" w="med" len="med"/>
              <a:tailEnd type="none"/>
            </a:ln>
            <a:effectLst/>
          </p:spPr>
          <p:style>
            <a:lnRef idx="2">
              <a:schemeClr val="dk1"/>
            </a:lnRef>
            <a:fillRef idx="0">
              <a:schemeClr val="dk1"/>
            </a:fillRef>
            <a:effectRef idx="1">
              <a:schemeClr val="dk1"/>
            </a:effectRef>
            <a:fontRef idx="minor">
              <a:schemeClr val="tx1"/>
            </a:fontRef>
          </p:style>
        </p:cxnSp>
        <p:sp>
          <p:nvSpPr>
            <p:cNvPr id="49" name="Text Box 30"/>
            <p:cNvSpPr txBox="1">
              <a:spLocks noChangeArrowheads="1"/>
            </p:cNvSpPr>
            <p:nvPr/>
          </p:nvSpPr>
          <p:spPr bwMode="auto">
            <a:xfrm>
              <a:off x="3124200" y="2895600"/>
              <a:ext cx="20717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a:latin typeface="Tw Cen MT" panose="020B0602020104020603" pitchFamily="34" charset="77"/>
                </a:rPr>
                <a:t>Rewritten Query </a:t>
              </a:r>
            </a:p>
          </p:txBody>
        </p:sp>
        <p:sp>
          <p:nvSpPr>
            <p:cNvPr id="50" name="Text Box 30"/>
            <p:cNvSpPr txBox="1">
              <a:spLocks noChangeArrowheads="1"/>
            </p:cNvSpPr>
            <p:nvPr/>
          </p:nvSpPr>
          <p:spPr bwMode="auto">
            <a:xfrm>
              <a:off x="3352800" y="3657600"/>
              <a:ext cx="19411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dirty="0">
                  <a:latin typeface="Tw Cen MT" panose="020B0602020104020603" pitchFamily="34" charset="77"/>
                </a:rPr>
                <a:t>Encrypted  Data</a:t>
              </a:r>
            </a:p>
          </p:txBody>
        </p:sp>
        <p:sp>
          <p:nvSpPr>
            <p:cNvPr id="51" name="Rectangle 2"/>
            <p:cNvSpPr>
              <a:spLocks noChangeArrowheads="1"/>
            </p:cNvSpPr>
            <p:nvPr/>
          </p:nvSpPr>
          <p:spPr bwMode="auto">
            <a:xfrm>
              <a:off x="1945019" y="3628255"/>
              <a:ext cx="912321" cy="38764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sp>
          <p:nvSpPr>
            <p:cNvPr id="52" name="Text Box 30"/>
            <p:cNvSpPr txBox="1">
              <a:spLocks noChangeArrowheads="1"/>
            </p:cNvSpPr>
            <p:nvPr/>
          </p:nvSpPr>
          <p:spPr bwMode="auto">
            <a:xfrm>
              <a:off x="228600" y="2534192"/>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Query </a:t>
              </a:r>
            </a:p>
          </p:txBody>
        </p:sp>
        <p:sp>
          <p:nvSpPr>
            <p:cNvPr id="53" name="Text Box 30"/>
            <p:cNvSpPr txBox="1">
              <a:spLocks noChangeArrowheads="1"/>
            </p:cNvSpPr>
            <p:nvPr/>
          </p:nvSpPr>
          <p:spPr bwMode="auto">
            <a:xfrm>
              <a:off x="2286000" y="2558737"/>
              <a:ext cx="19111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Results </a:t>
              </a:r>
            </a:p>
          </p:txBody>
        </p:sp>
        <p:cxnSp>
          <p:nvCxnSpPr>
            <p:cNvPr id="54" name="Straight Arrow Connector 53"/>
            <p:cNvCxnSpPr/>
            <p:nvPr/>
          </p:nvCxnSpPr>
          <p:spPr>
            <a:xfrm flipV="1">
              <a:off x="2590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sp>
        <p:nvSpPr>
          <p:cNvPr id="6" name="Slide Number Placeholder 5"/>
          <p:cNvSpPr>
            <a:spLocks noGrp="1"/>
          </p:cNvSpPr>
          <p:nvPr>
            <p:ph type="sldNum" sz="quarter" idx="12"/>
          </p:nvPr>
        </p:nvSpPr>
        <p:spPr/>
        <p:txBody>
          <a:bodyPr/>
          <a:lstStyle/>
          <a:p>
            <a:fld id="{BACC0D7D-E0FC-49BF-B4A2-5B13217C58F0}" type="slidenum">
              <a:rPr lang="en-US" smtClean="0"/>
              <a:t>63</a:t>
            </a:fld>
            <a:endParaRPr lang="en-US"/>
          </a:p>
        </p:txBody>
      </p:sp>
      <p:sp>
        <p:nvSpPr>
          <p:cNvPr id="3" name="Date Placeholder 2">
            <a:extLst>
              <a:ext uri="{FF2B5EF4-FFF2-40B4-BE49-F238E27FC236}">
                <a16:creationId xmlns:a16="http://schemas.microsoft.com/office/drawing/2014/main" id="{527ECE00-3A5E-F84E-8054-D5710B26F8AC}"/>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6EF5BB4E-A943-5647-90BF-2A912C9553EC}"/>
              </a:ext>
            </a:extLst>
          </p:cNvPr>
          <p:cNvSpPr>
            <a:spLocks noGrp="1"/>
          </p:cNvSpPr>
          <p:nvPr>
            <p:ph type="ftr" sz="quarter" idx="11"/>
          </p:nvPr>
        </p:nvSpPr>
        <p:spPr/>
        <p:txBody>
          <a:bodyPr/>
          <a:lstStyle/>
          <a:p>
            <a:r>
              <a:rPr lang="en-US" dirty="0"/>
              <a:t>Cloud Security - Nuno Santos</a:t>
            </a:r>
          </a:p>
        </p:txBody>
      </p:sp>
      <p:sp>
        <p:nvSpPr>
          <p:cNvPr id="8" name="Title 7">
            <a:extLst>
              <a:ext uri="{FF2B5EF4-FFF2-40B4-BE49-F238E27FC236}">
                <a16:creationId xmlns:a16="http://schemas.microsoft.com/office/drawing/2014/main" id="{58EBBA39-464E-484A-B874-1607B0AC10B5}"/>
              </a:ext>
            </a:extLst>
          </p:cNvPr>
          <p:cNvSpPr>
            <a:spLocks noGrp="1"/>
          </p:cNvSpPr>
          <p:nvPr>
            <p:ph type="title"/>
          </p:nvPr>
        </p:nvSpPr>
        <p:spPr/>
        <p:txBody>
          <a:bodyPr/>
          <a:lstStyle/>
          <a:p>
            <a:r>
              <a:rPr lang="en-US" dirty="0"/>
              <a:t>Um </a:t>
            </a:r>
            <a:r>
              <a:rPr lang="en-US" dirty="0" err="1"/>
              <a:t>sistema</a:t>
            </a:r>
            <a:r>
              <a:rPr lang="en-US" dirty="0"/>
              <a:t> </a:t>
            </a:r>
            <a:r>
              <a:rPr lang="en-US" dirty="0" err="1"/>
              <a:t>representativo</a:t>
            </a:r>
            <a:r>
              <a:rPr lang="en-US" dirty="0"/>
              <a:t>: </a:t>
            </a:r>
            <a:r>
              <a:rPr lang="en-US" dirty="0" err="1"/>
              <a:t>CryptDB</a:t>
            </a:r>
            <a:endParaRPr lang="en-US" dirty="0"/>
          </a:p>
        </p:txBody>
      </p:sp>
    </p:spTree>
    <p:extLst>
      <p:ext uri="{BB962C8B-B14F-4D97-AF65-F5344CB8AC3E}">
        <p14:creationId xmlns:p14="http://schemas.microsoft.com/office/powerpoint/2010/main" val="37722298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741043" y="1911432"/>
            <a:ext cx="5895608" cy="3193968"/>
            <a:chOff x="1741043" y="1679616"/>
            <a:chExt cx="5895608" cy="3193968"/>
          </a:xfrm>
        </p:grpSpPr>
        <p:cxnSp>
          <p:nvCxnSpPr>
            <p:cNvPr id="5" name="Straight Connector 4"/>
            <p:cNvCxnSpPr/>
            <p:nvPr/>
          </p:nvCxnSpPr>
          <p:spPr>
            <a:xfrm flipH="1">
              <a:off x="4256183" y="167961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6" name="Rectangle 3"/>
            <p:cNvSpPr>
              <a:spLocks noChangeArrowheads="1"/>
            </p:cNvSpPr>
            <p:nvPr/>
          </p:nvSpPr>
          <p:spPr bwMode="auto">
            <a:xfrm>
              <a:off x="1741043" y="3203169"/>
              <a:ext cx="1600200" cy="1069488"/>
            </a:xfrm>
            <a:prstGeom prst="rect">
              <a:avLst/>
            </a:prstGeom>
            <a:solidFill>
              <a:schemeClr val="accent5"/>
            </a:solidFill>
            <a:ln>
              <a:solidFill>
                <a:schemeClr val="tx1"/>
              </a:solidFill>
              <a:tailEnd type="arrow"/>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7" name="Rectangle 3"/>
            <p:cNvSpPr>
              <a:spLocks noChangeArrowheads="1"/>
            </p:cNvSpPr>
            <p:nvPr/>
          </p:nvSpPr>
          <p:spPr bwMode="auto">
            <a:xfrm>
              <a:off x="2100339" y="1903809"/>
              <a:ext cx="936104" cy="643944"/>
            </a:xfrm>
            <a:prstGeom prst="rect">
              <a:avLst/>
            </a:prstGeom>
            <a:solidFill>
              <a:schemeClr val="bg1"/>
            </a:solidFill>
            <a:ln>
              <a:solidFill>
                <a:schemeClr val="tx1"/>
              </a:solidFill>
              <a:tailEnd type="arrow"/>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grpSp>
          <p:nvGrpSpPr>
            <p:cNvPr id="9" name="Group 8"/>
            <p:cNvGrpSpPr/>
            <p:nvPr/>
          </p:nvGrpSpPr>
          <p:grpSpPr>
            <a:xfrm>
              <a:off x="5257683" y="2291458"/>
              <a:ext cx="2378968" cy="1981199"/>
              <a:chOff x="5193040" y="2216449"/>
              <a:chExt cx="2378968" cy="1981199"/>
            </a:xfrm>
          </p:grpSpPr>
          <p:sp>
            <p:nvSpPr>
              <p:cNvPr id="18" name="Rectangle 17"/>
              <p:cNvSpPr/>
              <p:nvPr/>
            </p:nvSpPr>
            <p:spPr>
              <a:xfrm>
                <a:off x="5193040" y="2216449"/>
                <a:ext cx="2378968" cy="1981199"/>
              </a:xfrm>
              <a:prstGeom prst="rect">
                <a:avLst/>
              </a:prstGeom>
              <a:noFill/>
              <a:ln>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19" name="Rectangle 3"/>
              <p:cNvSpPr>
                <a:spLocks noChangeArrowheads="1"/>
              </p:cNvSpPr>
              <p:nvPr/>
            </p:nvSpPr>
            <p:spPr bwMode="auto">
              <a:xfrm>
                <a:off x="5443682" y="2607623"/>
                <a:ext cx="1846153" cy="1287887"/>
              </a:xfrm>
              <a:prstGeom prst="rect">
                <a:avLst/>
              </a:prstGeom>
              <a:solidFill>
                <a:srgbClr val="FF0000"/>
              </a:solidFill>
              <a:ln>
                <a:solidFill>
                  <a:schemeClr val="tx1"/>
                </a:solidFill>
                <a:tailEnd type="arrow"/>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20"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11" name="Straight Arrow Connector 10"/>
            <p:cNvCxnSpPr/>
            <p:nvPr/>
          </p:nvCxnSpPr>
          <p:spPr>
            <a:xfrm>
              <a:off x="3441851" y="3657600"/>
              <a:ext cx="1728192" cy="0"/>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sp>
          <p:nvSpPr>
            <p:cNvPr id="14" name="Rectangle 2"/>
            <p:cNvSpPr>
              <a:spLocks noChangeArrowheads="1"/>
            </p:cNvSpPr>
            <p:nvPr/>
          </p:nvSpPr>
          <p:spPr bwMode="auto">
            <a:xfrm>
              <a:off x="2045843" y="3776695"/>
              <a:ext cx="912321" cy="38764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cxnSp>
          <p:nvCxnSpPr>
            <p:cNvPr id="17" name="Straight Arrow Connector 16"/>
            <p:cNvCxnSpPr/>
            <p:nvPr/>
          </p:nvCxnSpPr>
          <p:spPr>
            <a:xfrm flipV="1">
              <a:off x="2514600" y="2547753"/>
              <a:ext cx="0" cy="565071"/>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4382147" y="4648200"/>
            <a:ext cx="4228453" cy="338554"/>
          </a:xfrm>
          <a:prstGeom prst="rect">
            <a:avLst/>
          </a:prstGeom>
          <a:noFill/>
        </p:spPr>
        <p:txBody>
          <a:bodyPr wrap="square" rtlCol="0">
            <a:spAutoFit/>
          </a:bodyPr>
          <a:lstStyle/>
          <a:p>
            <a:r>
              <a:rPr lang="en-US" sz="1600" b="1" dirty="0">
                <a:solidFill>
                  <a:srgbClr val="FF0000"/>
                </a:solidFill>
                <a:latin typeface="Tw Cen MT" panose="020B0602020104020603" pitchFamily="34" charset="77"/>
              </a:rPr>
              <a:t>students(ID_DET,  grade_OPE,  grade_PAILLIER) </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243" y="1877421"/>
            <a:ext cx="3325157" cy="516407"/>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524000"/>
            <a:ext cx="2633662" cy="48546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BACC0D7D-E0FC-49BF-B4A2-5B13217C58F0}" type="slidenum">
              <a:rPr lang="en-US" smtClean="0"/>
              <a:t>64</a:t>
            </a:fld>
            <a:endParaRPr lang="en-US"/>
          </a:p>
        </p:txBody>
      </p:sp>
      <p:sp>
        <p:nvSpPr>
          <p:cNvPr id="3" name="Date Placeholder 2">
            <a:extLst>
              <a:ext uri="{FF2B5EF4-FFF2-40B4-BE49-F238E27FC236}">
                <a16:creationId xmlns:a16="http://schemas.microsoft.com/office/drawing/2014/main" id="{C246EE53-5790-7845-9394-E95B24B80F5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57C08704-CF52-DB4E-8DED-DC0B273D816C}"/>
              </a:ext>
            </a:extLst>
          </p:cNvPr>
          <p:cNvSpPr>
            <a:spLocks noGrp="1"/>
          </p:cNvSpPr>
          <p:nvPr>
            <p:ph type="ftr" sz="quarter" idx="11"/>
          </p:nvPr>
        </p:nvSpPr>
        <p:spPr/>
        <p:txBody>
          <a:bodyPr/>
          <a:lstStyle/>
          <a:p>
            <a:r>
              <a:rPr lang="en-US"/>
              <a:t>Cloud Security - Nuno Santos</a:t>
            </a:r>
            <a:endParaRPr lang="en-US" dirty="0"/>
          </a:p>
        </p:txBody>
      </p:sp>
      <p:sp>
        <p:nvSpPr>
          <p:cNvPr id="12" name="Title 11">
            <a:extLst>
              <a:ext uri="{FF2B5EF4-FFF2-40B4-BE49-F238E27FC236}">
                <a16:creationId xmlns:a16="http://schemas.microsoft.com/office/drawing/2014/main" id="{38C1C53B-EFD8-5349-AB1F-040C4EC8A725}"/>
              </a:ext>
            </a:extLst>
          </p:cNvPr>
          <p:cNvSpPr>
            <a:spLocks noGrp="1"/>
          </p:cNvSpPr>
          <p:nvPr>
            <p:ph type="title"/>
          </p:nvPr>
        </p:nvSpPr>
        <p:spPr/>
        <p:txBody>
          <a:bodyPr/>
          <a:lstStyle/>
          <a:p>
            <a:r>
              <a:rPr lang="en-US" dirty="0" err="1"/>
              <a:t>Processamento</a:t>
            </a:r>
            <a:r>
              <a:rPr lang="en-US" dirty="0"/>
              <a:t> das queries</a:t>
            </a:r>
          </a:p>
        </p:txBody>
      </p:sp>
    </p:spTree>
    <p:extLst>
      <p:ext uri="{BB962C8B-B14F-4D97-AF65-F5344CB8AC3E}">
        <p14:creationId xmlns:p14="http://schemas.microsoft.com/office/powerpoint/2010/main" val="3758161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448" y="152400"/>
            <a:ext cx="8074152" cy="914400"/>
          </a:xfrm>
        </p:spPr>
        <p:txBody>
          <a:bodyPr>
            <a:normAutofit fontScale="90000"/>
          </a:bodyPr>
          <a:lstStyle/>
          <a:p>
            <a:r>
              <a:rPr lang="en-US" dirty="0" err="1"/>
              <a:t>Limitações</a:t>
            </a:r>
            <a:r>
              <a:rPr lang="en-US" dirty="0"/>
              <a:t> </a:t>
            </a:r>
            <a:r>
              <a:rPr lang="en-US" dirty="0" err="1"/>
              <a:t>encriptação</a:t>
            </a:r>
            <a:r>
              <a:rPr lang="en-US" dirty="0"/>
              <a:t> </a:t>
            </a:r>
            <a:r>
              <a:rPr lang="en-US" dirty="0" err="1"/>
              <a:t>parcialmente</a:t>
            </a:r>
            <a:r>
              <a:rPr lang="en-US" dirty="0"/>
              <a:t> </a:t>
            </a:r>
            <a:r>
              <a:rPr lang="en-US" dirty="0" err="1"/>
              <a:t>homomórfica</a:t>
            </a:r>
            <a:endParaRPr lang="en-US" dirty="0"/>
          </a:p>
        </p:txBody>
      </p:sp>
      <p:sp>
        <p:nvSpPr>
          <p:cNvPr id="3" name="Content Placeholder 2"/>
          <p:cNvSpPr>
            <a:spLocks noGrp="1"/>
          </p:cNvSpPr>
          <p:nvPr>
            <p:ph idx="1"/>
          </p:nvPr>
        </p:nvSpPr>
        <p:spPr>
          <a:xfrm>
            <a:off x="544310" y="1295400"/>
            <a:ext cx="8229600" cy="4876800"/>
          </a:xfrm>
        </p:spPr>
        <p:txBody>
          <a:bodyPr>
            <a:normAutofit/>
          </a:bodyPr>
          <a:lstStyle/>
          <a:p>
            <a:r>
              <a:rPr lang="en-US" sz="2800" dirty="0"/>
              <a:t>PHE </a:t>
            </a:r>
            <a:r>
              <a:rPr lang="en-US" sz="2800" dirty="0" err="1"/>
              <a:t>não</a:t>
            </a:r>
            <a:r>
              <a:rPr lang="en-US" sz="2800" dirty="0"/>
              <a:t> </a:t>
            </a:r>
            <a:r>
              <a:rPr lang="en-US" sz="2800" dirty="0" err="1"/>
              <a:t>é</a:t>
            </a:r>
            <a:r>
              <a:rPr lang="en-US" sz="2800" dirty="0"/>
              <a:t> de “</a:t>
            </a:r>
            <a:r>
              <a:rPr lang="en-US" sz="2800" dirty="0" err="1"/>
              <a:t>borla</a:t>
            </a:r>
            <a:r>
              <a:rPr lang="en-US" sz="2800" dirty="0"/>
              <a:t>” – overheads de </a:t>
            </a:r>
            <a:r>
              <a:rPr lang="en-US" sz="2800" dirty="0" err="1"/>
              <a:t>espaço</a:t>
            </a:r>
            <a:endParaRPr lang="en-US" sz="2800" dirty="0"/>
          </a:p>
          <a:p>
            <a:pPr lvl="1"/>
            <a:r>
              <a:rPr lang="en-US" sz="2000" dirty="0"/>
              <a:t>Para Paillier, um </a:t>
            </a:r>
            <a:r>
              <a:rPr lang="en-US" sz="2000" dirty="0" err="1"/>
              <a:t>inteiro</a:t>
            </a:r>
            <a:r>
              <a:rPr lang="en-US" sz="2000" dirty="0"/>
              <a:t> (32 bits) </a:t>
            </a:r>
            <a:r>
              <a:rPr lang="en-US" sz="2000" dirty="0" err="1"/>
              <a:t>resulta</a:t>
            </a:r>
            <a:r>
              <a:rPr lang="en-US" sz="2000" dirty="0"/>
              <a:t> </a:t>
            </a:r>
            <a:r>
              <a:rPr lang="en-US" sz="2000" dirty="0" err="1"/>
              <a:t>em</a:t>
            </a:r>
            <a:r>
              <a:rPr lang="en-US" sz="2000" dirty="0"/>
              <a:t> ciphertext de 2048 bits!</a:t>
            </a:r>
          </a:p>
          <a:p>
            <a:pPr marL="457200" lvl="1" indent="0">
              <a:buNone/>
            </a:pPr>
            <a:endParaRPr lang="en-US" sz="2000" dirty="0"/>
          </a:p>
          <a:p>
            <a:r>
              <a:rPr lang="en-US" sz="2800" dirty="0"/>
              <a:t>PHE </a:t>
            </a:r>
            <a:r>
              <a:rPr lang="en-US" sz="2800" dirty="0" err="1"/>
              <a:t>é</a:t>
            </a:r>
            <a:r>
              <a:rPr lang="en-US" sz="2800" dirty="0"/>
              <a:t> </a:t>
            </a:r>
            <a:r>
              <a:rPr lang="en-US" sz="2800" dirty="0" err="1"/>
              <a:t>por</a:t>
            </a:r>
            <a:r>
              <a:rPr lang="en-US" sz="2800" dirty="0"/>
              <a:t> </a:t>
            </a:r>
            <a:r>
              <a:rPr lang="en-US" sz="2800" dirty="0" err="1"/>
              <a:t>natureza</a:t>
            </a:r>
            <a:r>
              <a:rPr lang="en-US" sz="2800" dirty="0"/>
              <a:t> </a:t>
            </a:r>
            <a:r>
              <a:rPr lang="en-US" sz="2800" dirty="0" err="1"/>
              <a:t>limitado</a:t>
            </a:r>
            <a:r>
              <a:rPr lang="en-US" sz="2800" dirty="0"/>
              <a:t> – </a:t>
            </a:r>
            <a:r>
              <a:rPr lang="en-US" dirty="0" err="1"/>
              <a:t>não</a:t>
            </a:r>
            <a:r>
              <a:rPr lang="en-US" dirty="0"/>
              <a:t> </a:t>
            </a:r>
            <a:r>
              <a:rPr lang="en-US" dirty="0" err="1"/>
              <a:t>suporta</a:t>
            </a:r>
            <a:r>
              <a:rPr lang="en-US" dirty="0"/>
              <a:t> </a:t>
            </a:r>
            <a:r>
              <a:rPr lang="en-US" dirty="0" err="1"/>
              <a:t>todo</a:t>
            </a:r>
            <a:r>
              <a:rPr lang="en-US" dirty="0"/>
              <a:t> SQL</a:t>
            </a:r>
          </a:p>
          <a:p>
            <a:endParaRPr lang="en-US" sz="2800" dirty="0"/>
          </a:p>
          <a:p>
            <a:endParaRPr lang="en-US" dirty="0"/>
          </a:p>
          <a:p>
            <a:endParaRPr lang="en-US" sz="2800" dirty="0"/>
          </a:p>
          <a:p>
            <a:r>
              <a:rPr lang="en-US" dirty="0"/>
              <a:t>Tradeoffs </a:t>
            </a:r>
            <a:r>
              <a:rPr lang="en-US" dirty="0" err="1"/>
              <a:t>funcionalidade</a:t>
            </a:r>
            <a:r>
              <a:rPr lang="en-US" dirty="0"/>
              <a:t> e </a:t>
            </a:r>
            <a:r>
              <a:rPr lang="en-US" dirty="0" err="1"/>
              <a:t>segurança</a:t>
            </a:r>
            <a:endParaRPr lang="en-US" dirty="0"/>
          </a:p>
          <a:p>
            <a:endParaRPr lang="en-US" sz="2800" dirty="0"/>
          </a:p>
          <a:p>
            <a:r>
              <a:rPr lang="en-US" sz="2800" dirty="0"/>
              <a:t>Overheads </a:t>
            </a:r>
            <a:r>
              <a:rPr lang="en-US" sz="2800" dirty="0" err="1"/>
              <a:t>em</a:t>
            </a:r>
            <a:r>
              <a:rPr lang="en-US" sz="2800" dirty="0"/>
              <a:t> </a:t>
            </a:r>
            <a:r>
              <a:rPr lang="en-US" sz="2800" dirty="0" err="1"/>
              <a:t>termos</a:t>
            </a:r>
            <a:r>
              <a:rPr lang="en-US" sz="2800" dirty="0"/>
              <a:t> de </a:t>
            </a:r>
            <a:r>
              <a:rPr lang="en-US" sz="2800" dirty="0" err="1"/>
              <a:t>desempenho</a:t>
            </a:r>
            <a:endParaRPr lang="en-US" sz="2800" dirty="0"/>
          </a:p>
          <a:p>
            <a:pPr marL="457200" lvl="1" indent="0">
              <a:buNone/>
            </a:pPr>
            <a:endParaRPr lang="en-US" sz="2000" dirty="0"/>
          </a:p>
          <a:p>
            <a:pPr marL="0" indent="0">
              <a:buNone/>
            </a:pPr>
            <a:endParaRPr lang="en-US" sz="2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193" y="3558381"/>
            <a:ext cx="4267200" cy="391929"/>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8976" y="3429000"/>
            <a:ext cx="1219200" cy="1219200"/>
          </a:xfrm>
          <a:prstGeom prst="rect">
            <a:avLst/>
          </a:prstGeom>
        </p:spPr>
      </p:pic>
      <p:sp>
        <p:nvSpPr>
          <p:cNvPr id="8" name="Slide Number Placeholder 7"/>
          <p:cNvSpPr>
            <a:spLocks noGrp="1"/>
          </p:cNvSpPr>
          <p:nvPr>
            <p:ph type="sldNum" sz="quarter" idx="12"/>
          </p:nvPr>
        </p:nvSpPr>
        <p:spPr/>
        <p:txBody>
          <a:bodyPr/>
          <a:lstStyle/>
          <a:p>
            <a:fld id="{BACC0D7D-E0FC-49BF-B4A2-5B13217C58F0}" type="slidenum">
              <a:rPr lang="en-US" smtClean="0"/>
              <a:t>65</a:t>
            </a:fld>
            <a:endParaRPr lang="en-US"/>
          </a:p>
        </p:txBody>
      </p:sp>
      <p:sp>
        <p:nvSpPr>
          <p:cNvPr id="5" name="Date Placeholder 4">
            <a:extLst>
              <a:ext uri="{FF2B5EF4-FFF2-40B4-BE49-F238E27FC236}">
                <a16:creationId xmlns:a16="http://schemas.microsoft.com/office/drawing/2014/main" id="{DB3ABA81-921B-6C4C-8084-40359393452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BC2F8D6-AFC8-E64F-B9C3-B80C7017B9F1}"/>
              </a:ext>
            </a:extLst>
          </p:cNvPr>
          <p:cNvSpPr>
            <a:spLocks noGrp="1"/>
          </p:cNvSpPr>
          <p:nvPr>
            <p:ph type="ftr" sz="quarter" idx="11"/>
          </p:nvPr>
        </p:nvSpPr>
        <p:spPr/>
        <p:txBody>
          <a:bodyPr/>
          <a:lstStyle/>
          <a:p>
            <a:r>
              <a:rPr lang="en-US" dirty="0"/>
              <a:t>Cloud Security - Nuno Santos</a:t>
            </a:r>
          </a:p>
        </p:txBody>
      </p:sp>
    </p:spTree>
    <p:extLst>
      <p:ext uri="{BB962C8B-B14F-4D97-AF65-F5344CB8AC3E}">
        <p14:creationId xmlns:p14="http://schemas.microsoft.com/office/powerpoint/2010/main" val="309382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b="1" dirty="0" err="1"/>
              <a:t>Computar</a:t>
            </a:r>
            <a:r>
              <a:rPr lang="en-US" b="1" dirty="0"/>
              <a:t> </a:t>
            </a:r>
            <a:r>
              <a:rPr lang="en-US" b="1" dirty="0" err="1"/>
              <a:t>os</a:t>
            </a:r>
            <a:r>
              <a:rPr lang="en-US" b="1" dirty="0"/>
              <a:t> dados </a:t>
            </a:r>
            <a:r>
              <a:rPr lang="en-US" b="1" dirty="0" err="1"/>
              <a:t>num</a:t>
            </a:r>
            <a:r>
              <a:rPr lang="en-US" b="1" dirty="0"/>
              <a:t> </a:t>
            </a:r>
            <a:r>
              <a:rPr lang="en-US" b="1" dirty="0" err="1"/>
              <a:t>ambiente</a:t>
            </a:r>
            <a:r>
              <a:rPr lang="en-US" b="1" dirty="0"/>
              <a:t> </a:t>
            </a:r>
            <a:r>
              <a:rPr lang="en-US" b="1" dirty="0" err="1"/>
              <a:t>seguro</a:t>
            </a:r>
            <a:endParaRPr lang="en-US" b="1" dirty="0"/>
          </a:p>
        </p:txBody>
      </p:sp>
      <p:sp>
        <p:nvSpPr>
          <p:cNvPr id="4" name="Slide Number Placeholder 3"/>
          <p:cNvSpPr>
            <a:spLocks noGrp="1"/>
          </p:cNvSpPr>
          <p:nvPr>
            <p:ph type="sldNum" sz="quarter" idx="12"/>
          </p:nvPr>
        </p:nvSpPr>
        <p:spPr/>
        <p:txBody>
          <a:bodyPr/>
          <a:lstStyle/>
          <a:p>
            <a:fld id="{BACC0D7D-E0FC-49BF-B4A2-5B13217C58F0}" type="slidenum">
              <a:rPr lang="en-US" smtClean="0"/>
              <a:t>66</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
        <p:nvSpPr>
          <p:cNvPr id="7" name="Right Arrow 6">
            <a:extLst>
              <a:ext uri="{FF2B5EF4-FFF2-40B4-BE49-F238E27FC236}">
                <a16:creationId xmlns:a16="http://schemas.microsoft.com/office/drawing/2014/main" id="{546C7750-D03B-B149-8B00-D8F67D42A160}"/>
              </a:ext>
            </a:extLst>
          </p:cNvPr>
          <p:cNvSpPr/>
          <p:nvPr/>
        </p:nvSpPr>
        <p:spPr>
          <a:xfrm>
            <a:off x="152400" y="4495800"/>
            <a:ext cx="460248"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616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67</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763145" y="3733256"/>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sp>
        <p:nvSpPr>
          <p:cNvPr id="11" name="Freeform 10"/>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1848318" y="4418231"/>
            <a:ext cx="1312475" cy="523220"/>
          </a:xfrm>
          <a:prstGeom prst="rect">
            <a:avLst/>
          </a:prstGeom>
          <a:noFill/>
        </p:spPr>
        <p:txBody>
          <a:bodyPr wrap="none" rtlCol="0">
            <a:spAutoFit/>
          </a:bodyPr>
          <a:lstStyle/>
          <a:p>
            <a:r>
              <a:rPr lang="en-US" sz="1400" dirty="0"/>
              <a:t>Low bandwidth</a:t>
            </a:r>
            <a:br>
              <a:rPr lang="en-US" sz="1400" dirty="0"/>
            </a:br>
            <a:r>
              <a:rPr lang="en-US" sz="1400" dirty="0"/>
              <a:t>High latency</a:t>
            </a:r>
          </a:p>
        </p:txBody>
      </p:sp>
      <p:sp>
        <p:nvSpPr>
          <p:cNvPr id="12" name="Date Placeholder 11">
            <a:extLst>
              <a:ext uri="{FF2B5EF4-FFF2-40B4-BE49-F238E27FC236}">
                <a16:creationId xmlns:a16="http://schemas.microsoft.com/office/drawing/2014/main" id="{BC93B0F9-5323-4E43-83FC-A791680AC461}"/>
              </a:ext>
            </a:extLst>
          </p:cNvPr>
          <p:cNvSpPr>
            <a:spLocks noGrp="1"/>
          </p:cNvSpPr>
          <p:nvPr>
            <p:ph type="dt" sz="half" idx="10"/>
          </p:nvPr>
        </p:nvSpPr>
        <p:spPr/>
        <p:txBody>
          <a:bodyPr/>
          <a:lstStyle/>
          <a:p>
            <a:r>
              <a:rPr lang="en-US"/>
              <a:t>2019</a:t>
            </a:r>
            <a:endParaRPr lang="en-US" dirty="0"/>
          </a:p>
        </p:txBody>
      </p:sp>
      <p:sp>
        <p:nvSpPr>
          <p:cNvPr id="14" name="Footer Placeholder 13">
            <a:extLst>
              <a:ext uri="{FF2B5EF4-FFF2-40B4-BE49-F238E27FC236}">
                <a16:creationId xmlns:a16="http://schemas.microsoft.com/office/drawing/2014/main" id="{A95D3891-A1B6-8F4C-8EBF-A81759B1B4E4}"/>
              </a:ext>
            </a:extLst>
          </p:cNvPr>
          <p:cNvSpPr>
            <a:spLocks noGrp="1"/>
          </p:cNvSpPr>
          <p:nvPr>
            <p:ph type="ftr" sz="quarter" idx="11"/>
          </p:nvPr>
        </p:nvSpPr>
        <p:spPr/>
        <p:txBody>
          <a:bodyPr/>
          <a:lstStyle/>
          <a:p>
            <a:r>
              <a:rPr lang="en-US"/>
              <a:t>Cloud Security - Nuno Santos</a:t>
            </a:r>
            <a:endParaRPr lang="en-US" dirty="0"/>
          </a:p>
        </p:txBody>
      </p:sp>
      <p:sp>
        <p:nvSpPr>
          <p:cNvPr id="17" name="Title 16">
            <a:extLst>
              <a:ext uri="{FF2B5EF4-FFF2-40B4-BE49-F238E27FC236}">
                <a16:creationId xmlns:a16="http://schemas.microsoft.com/office/drawing/2014/main" id="{DC27E40F-CF2A-674D-B2C0-C74063E82B31}"/>
              </a:ext>
            </a:extLst>
          </p:cNvPr>
          <p:cNvSpPr>
            <a:spLocks noGrp="1"/>
          </p:cNvSpPr>
          <p:nvPr>
            <p:ph type="title"/>
          </p:nvPr>
        </p:nvSpPr>
        <p:spPr/>
        <p:txBody>
          <a:bodyPr/>
          <a:lstStyle/>
          <a:p>
            <a:r>
              <a:rPr lang="en-US" dirty="0" err="1"/>
              <a:t>Processamento</a:t>
            </a:r>
            <a:r>
              <a:rPr lang="en-US" dirty="0"/>
              <a:t> </a:t>
            </a:r>
            <a:r>
              <a:rPr lang="en-US" dirty="0" err="1"/>
              <a:t>seguro</a:t>
            </a:r>
            <a:r>
              <a:rPr lang="en-US" dirty="0"/>
              <a:t> </a:t>
            </a:r>
            <a:r>
              <a:rPr lang="en-US" dirty="0" err="1"/>
              <a:t>na</a:t>
            </a:r>
            <a:r>
              <a:rPr lang="en-US" dirty="0"/>
              <a:t> cloud</a:t>
            </a:r>
          </a:p>
        </p:txBody>
      </p:sp>
    </p:spTree>
    <p:extLst>
      <p:ext uri="{BB962C8B-B14F-4D97-AF65-F5344CB8AC3E}">
        <p14:creationId xmlns:p14="http://schemas.microsoft.com/office/powerpoint/2010/main" val="121938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899902" cy="838200"/>
          </a:xfrm>
        </p:spPr>
        <p:txBody>
          <a:bodyPr>
            <a:normAutofit fontScale="90000"/>
          </a:bodyPr>
          <a:lstStyle/>
          <a:p>
            <a:r>
              <a:rPr lang="en-US" dirty="0" err="1"/>
              <a:t>Processamento</a:t>
            </a:r>
            <a:r>
              <a:rPr lang="en-US" dirty="0"/>
              <a:t> </a:t>
            </a:r>
            <a:r>
              <a:rPr lang="en-US" dirty="0" err="1"/>
              <a:t>seguro</a:t>
            </a:r>
            <a:r>
              <a:rPr lang="en-US" dirty="0"/>
              <a:t> </a:t>
            </a:r>
            <a:r>
              <a:rPr lang="en-US" dirty="0" err="1"/>
              <a:t>na</a:t>
            </a:r>
            <a:r>
              <a:rPr lang="en-US" dirty="0"/>
              <a:t> cloud c/ </a:t>
            </a:r>
            <a:r>
              <a:rPr lang="en-US" dirty="0" err="1"/>
              <a:t>hw</a:t>
            </a:r>
            <a:r>
              <a:rPr lang="en-US" dirty="0"/>
              <a:t> </a:t>
            </a:r>
            <a:r>
              <a:rPr lang="en-US" dirty="0" err="1"/>
              <a:t>seguro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68</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856878" y="3733256"/>
            <a:ext cx="1239122" cy="400110"/>
          </a:xfrm>
          <a:prstGeom prst="rect">
            <a:avLst/>
          </a:prstGeom>
          <a:noFill/>
        </p:spPr>
        <p:txBody>
          <a:bodyPr wrap="none" rtlCol="0">
            <a:spAutoFit/>
          </a:bodyPr>
          <a:lstStyle/>
          <a:p>
            <a:r>
              <a:rPr lang="en-US" sz="2000" dirty="0" err="1">
                <a:solidFill>
                  <a:srgbClr val="FF0000"/>
                </a:solidFill>
                <a:latin typeface="Tw Cen MT" panose="020B0602020104020603" pitchFamily="34" charset="77"/>
              </a:rPr>
              <a:t>Inacessível</a:t>
            </a:r>
            <a:endParaRPr lang="en-US" sz="2000" dirty="0">
              <a:solidFill>
                <a:srgbClr val="FF0000"/>
              </a:solidFill>
              <a:latin typeface="Tw Cen MT" panose="020B0602020104020603" pitchFamily="34" charset="77"/>
            </a:endParaRP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239122" cy="400110"/>
          </a:xfrm>
          <a:prstGeom prst="rect">
            <a:avLst/>
          </a:prstGeom>
          <a:noFill/>
        </p:spPr>
        <p:txBody>
          <a:bodyPr wrap="none" rtlCol="0">
            <a:spAutoFit/>
          </a:bodyPr>
          <a:lstStyle/>
          <a:p>
            <a:r>
              <a:rPr lang="en-US" sz="2000" dirty="0" err="1">
                <a:solidFill>
                  <a:srgbClr val="FF0003"/>
                </a:solidFill>
                <a:latin typeface="Tw Cen MT" panose="020B0602020104020603" pitchFamily="34" charset="77"/>
              </a:rPr>
              <a:t>Inacessível</a:t>
            </a:r>
            <a:endParaRPr lang="en-US" sz="2000" dirty="0">
              <a:solidFill>
                <a:srgbClr val="FF0003"/>
              </a:solidFill>
              <a:latin typeface="Tw Cen MT" panose="020B0602020104020603" pitchFamily="34" charset="77"/>
            </a:endParaRPr>
          </a:p>
        </p:txBody>
      </p:sp>
      <p:sp>
        <p:nvSpPr>
          <p:cNvPr id="12" name="TextBox 11"/>
          <p:cNvSpPr txBox="1"/>
          <p:nvPr/>
        </p:nvSpPr>
        <p:spPr>
          <a:xfrm>
            <a:off x="5257800" y="2895600"/>
            <a:ext cx="2373791" cy="830997"/>
          </a:xfrm>
          <a:prstGeom prst="rect">
            <a:avLst/>
          </a:prstGeom>
          <a:noFill/>
        </p:spPr>
        <p:txBody>
          <a:bodyPr wrap="none" rtlCol="0">
            <a:spAutoFit/>
          </a:bodyPr>
          <a:lstStyle/>
          <a:p>
            <a:pPr algn="ctr"/>
            <a:r>
              <a:rPr lang="en-US" sz="2400" dirty="0">
                <a:latin typeface="Tw Cen MT" panose="020B0602020104020603" pitchFamily="34" charset="77"/>
              </a:rPr>
              <a:t>Hardware Seguro</a:t>
            </a:r>
          </a:p>
          <a:p>
            <a:pPr algn="ctr"/>
            <a:r>
              <a:rPr lang="en-US" sz="2400" dirty="0">
                <a:latin typeface="Tw Cen MT" panose="020B0602020104020603" pitchFamily="34" charset="77"/>
              </a:rPr>
              <a:t>(Trusted Module)</a:t>
            </a:r>
          </a:p>
        </p:txBody>
      </p:sp>
      <p:cxnSp>
        <p:nvCxnSpPr>
          <p:cNvPr id="16" name="Straight Arrow Connector 15"/>
          <p:cNvCxnSpPr>
            <a:cxnSpLocks/>
            <a:endCxn id="12" idx="1"/>
          </p:cNvCxnSpPr>
          <p:nvPr/>
        </p:nvCxnSpPr>
        <p:spPr>
          <a:xfrm flipV="1">
            <a:off x="4414403" y="3311099"/>
            <a:ext cx="843397" cy="332674"/>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6056" y="4231996"/>
            <a:ext cx="1794787" cy="707886"/>
          </a:xfrm>
          <a:prstGeom prst="rect">
            <a:avLst/>
          </a:prstGeom>
          <a:noFill/>
        </p:spPr>
        <p:txBody>
          <a:bodyPr wrap="none" rtlCol="0">
            <a:spAutoFit/>
          </a:bodyPr>
          <a:lstStyle/>
          <a:p>
            <a:r>
              <a:rPr lang="en-US" sz="2000" dirty="0">
                <a:latin typeface="Tw Cen MT" panose="020B0602020104020603" pitchFamily="34" charset="77"/>
              </a:rPr>
              <a:t>Admin </a:t>
            </a:r>
            <a:r>
              <a:rPr lang="en-US" sz="2000" dirty="0" err="1">
                <a:latin typeface="Tw Cen MT" panose="020B0602020104020603" pitchFamily="34" charset="77"/>
              </a:rPr>
              <a:t>curioso</a:t>
            </a:r>
            <a:br>
              <a:rPr lang="en-US" sz="2000" dirty="0">
                <a:latin typeface="Tw Cen MT" panose="020B0602020104020603" pitchFamily="34" charset="77"/>
              </a:rPr>
            </a:br>
            <a:r>
              <a:rPr lang="en-US" sz="2000" dirty="0" err="1">
                <a:latin typeface="Tw Cen MT" panose="020B0602020104020603" pitchFamily="34" charset="77"/>
              </a:rPr>
              <a:t>Pirata</a:t>
            </a:r>
            <a:r>
              <a:rPr lang="en-US" sz="2000" dirty="0">
                <a:latin typeface="Tw Cen MT" panose="020B0602020104020603" pitchFamily="34" charset="77"/>
              </a:rPr>
              <a:t> </a:t>
            </a:r>
            <a:r>
              <a:rPr lang="en-US" sz="2000" dirty="0" err="1">
                <a:latin typeface="Tw Cen MT" panose="020B0602020104020603" pitchFamily="34" charset="77"/>
              </a:rPr>
              <a:t>malicioso</a:t>
            </a:r>
            <a:endParaRPr lang="en-US" sz="2000" dirty="0">
              <a:latin typeface="Tw Cen MT" panose="020B0602020104020603" pitchFamily="34" charset="77"/>
            </a:endParaRPr>
          </a:p>
        </p:txBody>
      </p:sp>
      <p:sp>
        <p:nvSpPr>
          <p:cNvPr id="17" name="Date Placeholder 16">
            <a:extLst>
              <a:ext uri="{FF2B5EF4-FFF2-40B4-BE49-F238E27FC236}">
                <a16:creationId xmlns:a16="http://schemas.microsoft.com/office/drawing/2014/main" id="{F4862EFB-B868-8D4E-8880-202FF583832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3EEECD4B-BC9B-334C-9480-D03F1E37C299}"/>
              </a:ext>
            </a:extLst>
          </p:cNvPr>
          <p:cNvSpPr>
            <a:spLocks noGrp="1"/>
          </p:cNvSpPr>
          <p:nvPr>
            <p:ph type="ftr" sz="quarter" idx="11"/>
          </p:nvPr>
        </p:nvSpPr>
        <p:spPr/>
        <p:txBody>
          <a:bodyPr/>
          <a:lstStyle/>
          <a:p>
            <a:r>
              <a:rPr lang="en-US"/>
              <a:t>Cloud Security - Nuno Santos</a:t>
            </a:r>
            <a:endParaRPr lang="en-US" dirty="0"/>
          </a:p>
        </p:txBody>
      </p:sp>
      <p:sp>
        <p:nvSpPr>
          <p:cNvPr id="42" name="Freeform 41">
            <a:extLst>
              <a:ext uri="{FF2B5EF4-FFF2-40B4-BE49-F238E27FC236}">
                <a16:creationId xmlns:a16="http://schemas.microsoft.com/office/drawing/2014/main" id="{52E8E81C-A28A-2143-9CF9-7AA9CE047E9E}"/>
              </a:ext>
            </a:extLst>
          </p:cNvPr>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7322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3451-ED8C-B44F-9FFB-6D367361AFCE}"/>
              </a:ext>
            </a:extLst>
          </p:cNvPr>
          <p:cNvSpPr>
            <a:spLocks noGrp="1"/>
          </p:cNvSpPr>
          <p:nvPr>
            <p:ph type="title"/>
          </p:nvPr>
        </p:nvSpPr>
        <p:spPr/>
        <p:txBody>
          <a:bodyPr/>
          <a:lstStyle/>
          <a:p>
            <a:r>
              <a:rPr lang="en-US" dirty="0" err="1"/>
              <a:t>Ideia</a:t>
            </a:r>
            <a:r>
              <a:rPr lang="en-US" dirty="0"/>
              <a:t> </a:t>
            </a:r>
            <a:r>
              <a:rPr lang="en-US" dirty="0" err="1"/>
              <a:t>chave</a:t>
            </a:r>
            <a:r>
              <a:rPr lang="en-US" dirty="0"/>
              <a:t>: </a:t>
            </a:r>
            <a:r>
              <a:rPr lang="en-US" dirty="0" err="1"/>
              <a:t>Isolamento</a:t>
            </a:r>
            <a:endParaRPr lang="en-US" dirty="0"/>
          </a:p>
        </p:txBody>
      </p:sp>
      <p:sp>
        <p:nvSpPr>
          <p:cNvPr id="3" name="Date Placeholder 2">
            <a:extLst>
              <a:ext uri="{FF2B5EF4-FFF2-40B4-BE49-F238E27FC236}">
                <a16:creationId xmlns:a16="http://schemas.microsoft.com/office/drawing/2014/main" id="{28BFE7C8-BBEB-9045-A461-990CA4D7398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5588E4F-AAF9-0348-A873-B419A86A974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EB92CC1-BEEC-B94C-955B-5132909C7C2B}"/>
              </a:ext>
            </a:extLst>
          </p:cNvPr>
          <p:cNvSpPr>
            <a:spLocks noGrp="1"/>
          </p:cNvSpPr>
          <p:nvPr>
            <p:ph type="sldNum" sz="quarter" idx="12"/>
          </p:nvPr>
        </p:nvSpPr>
        <p:spPr/>
        <p:txBody>
          <a:bodyPr/>
          <a:lstStyle/>
          <a:p>
            <a:fld id="{BAFC06C6-5388-EF48-9B75-F2C2BBFC0E68}" type="slidenum">
              <a:rPr lang="en-US" smtClean="0"/>
              <a:t>69</a:t>
            </a:fld>
            <a:endParaRPr lang="en-US" dirty="0"/>
          </a:p>
        </p:txBody>
      </p:sp>
      <p:sp>
        <p:nvSpPr>
          <p:cNvPr id="6" name="Rectangle 5">
            <a:extLst>
              <a:ext uri="{FF2B5EF4-FFF2-40B4-BE49-F238E27FC236}">
                <a16:creationId xmlns:a16="http://schemas.microsoft.com/office/drawing/2014/main" id="{F3FFB28A-C18F-1D4F-91C6-086E1C0A0B24}"/>
              </a:ext>
            </a:extLst>
          </p:cNvPr>
          <p:cNvSpPr/>
          <p:nvPr/>
        </p:nvSpPr>
        <p:spPr>
          <a:xfrm>
            <a:off x="5181599" y="2743200"/>
            <a:ext cx="1528753" cy="123722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2F31E31E-F020-D341-B4B8-065FF4C7BC0C}"/>
              </a:ext>
            </a:extLst>
          </p:cNvPr>
          <p:cNvSpPr/>
          <p:nvPr/>
        </p:nvSpPr>
        <p:spPr>
          <a:xfrm>
            <a:off x="2814647" y="2587565"/>
            <a:ext cx="1528753" cy="1417599"/>
          </a:xfrm>
          <a:prstGeom prst="rect">
            <a:avLst/>
          </a:prstGeom>
          <a:solidFill>
            <a:srgbClr val="FF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OS</a:t>
            </a:r>
          </a:p>
        </p:txBody>
      </p:sp>
      <p:sp>
        <p:nvSpPr>
          <p:cNvPr id="8" name="Rectangle 7">
            <a:extLst>
              <a:ext uri="{FF2B5EF4-FFF2-40B4-BE49-F238E27FC236}">
                <a16:creationId xmlns:a16="http://schemas.microsoft.com/office/drawing/2014/main" id="{E7944DCA-04BC-5248-9C0D-F02A282ABE4C}"/>
              </a:ext>
            </a:extLst>
          </p:cNvPr>
          <p:cNvSpPr/>
          <p:nvPr/>
        </p:nvSpPr>
        <p:spPr>
          <a:xfrm>
            <a:off x="5278359" y="2861375"/>
            <a:ext cx="1353582" cy="79622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DBMS</a:t>
            </a:r>
            <a:endParaRPr lang="en-US" sz="1350" dirty="0"/>
          </a:p>
        </p:txBody>
      </p:sp>
      <p:pic>
        <p:nvPicPr>
          <p:cNvPr id="9" name="Picture 8">
            <a:extLst>
              <a:ext uri="{FF2B5EF4-FFF2-40B4-BE49-F238E27FC236}">
                <a16:creationId xmlns:a16="http://schemas.microsoft.com/office/drawing/2014/main" id="{862E5B7A-180D-D34C-B777-F2B6C0D92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6288969" y="3182055"/>
            <a:ext cx="282576" cy="282576"/>
          </a:xfrm>
          <a:prstGeom prst="rect">
            <a:avLst/>
          </a:prstGeom>
        </p:spPr>
      </p:pic>
      <p:sp>
        <p:nvSpPr>
          <p:cNvPr id="10" name="Rectangle 9">
            <a:extLst>
              <a:ext uri="{FF2B5EF4-FFF2-40B4-BE49-F238E27FC236}">
                <a16:creationId xmlns:a16="http://schemas.microsoft.com/office/drawing/2014/main" id="{F131CC90-4DB9-9348-926A-9685504842CD}"/>
              </a:ext>
            </a:extLst>
          </p:cNvPr>
          <p:cNvSpPr/>
          <p:nvPr/>
        </p:nvSpPr>
        <p:spPr>
          <a:xfrm>
            <a:off x="2805986"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Commodity h/w</a:t>
            </a:r>
          </a:p>
        </p:txBody>
      </p:sp>
      <p:sp>
        <p:nvSpPr>
          <p:cNvPr id="11" name="Rectangle 10">
            <a:extLst>
              <a:ext uri="{FF2B5EF4-FFF2-40B4-BE49-F238E27FC236}">
                <a16:creationId xmlns:a16="http://schemas.microsoft.com/office/drawing/2014/main" id="{C31E1600-B8C0-5843-969A-25693E03054D}"/>
              </a:ext>
            </a:extLst>
          </p:cNvPr>
          <p:cNvSpPr/>
          <p:nvPr/>
        </p:nvSpPr>
        <p:spPr>
          <a:xfrm>
            <a:off x="2438400" y="2209800"/>
            <a:ext cx="4572000" cy="28956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F145E03-E66E-9042-A1D2-4DC57693D5BF}"/>
              </a:ext>
            </a:extLst>
          </p:cNvPr>
          <p:cNvSpPr/>
          <p:nvPr/>
        </p:nvSpPr>
        <p:spPr>
          <a:xfrm>
            <a:off x="5181600"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a:t>
            </a:r>
            <a:br>
              <a:rPr lang="en-US" dirty="0">
                <a:solidFill>
                  <a:schemeClr val="tx1"/>
                </a:solidFill>
              </a:rPr>
            </a:br>
            <a:r>
              <a:rPr lang="en-US" dirty="0">
                <a:solidFill>
                  <a:schemeClr val="tx1"/>
                </a:solidFill>
              </a:rPr>
              <a:t>h/w</a:t>
            </a:r>
          </a:p>
        </p:txBody>
      </p:sp>
      <p:sp>
        <p:nvSpPr>
          <p:cNvPr id="13" name="Rectangle 12">
            <a:extLst>
              <a:ext uri="{FF2B5EF4-FFF2-40B4-BE49-F238E27FC236}">
                <a16:creationId xmlns:a16="http://schemas.microsoft.com/office/drawing/2014/main" id="{8A8063C5-98E2-C146-9E30-D7DC46D89DF6}"/>
              </a:ext>
            </a:extLst>
          </p:cNvPr>
          <p:cNvSpPr/>
          <p:nvPr/>
        </p:nvSpPr>
        <p:spPr>
          <a:xfrm>
            <a:off x="5278359" y="3505200"/>
            <a:ext cx="1353582" cy="38909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Embedded OS</a:t>
            </a:r>
            <a:endParaRPr lang="en-US" sz="1200" dirty="0"/>
          </a:p>
        </p:txBody>
      </p:sp>
      <p:cxnSp>
        <p:nvCxnSpPr>
          <p:cNvPr id="14" name="Straight Arrow Connector 13">
            <a:extLst>
              <a:ext uri="{FF2B5EF4-FFF2-40B4-BE49-F238E27FC236}">
                <a16:creationId xmlns:a16="http://schemas.microsoft.com/office/drawing/2014/main" id="{3253B19C-E0D9-154D-958D-A7B60A70FBEC}"/>
              </a:ext>
            </a:extLst>
          </p:cNvPr>
          <p:cNvCxnSpPr>
            <a:stCxn id="10" idx="3"/>
            <a:endCxn id="12" idx="1"/>
          </p:cNvCxnSpPr>
          <p:nvPr/>
        </p:nvCxnSpPr>
        <p:spPr>
          <a:xfrm>
            <a:off x="4334739" y="4521502"/>
            <a:ext cx="846861" cy="0"/>
          </a:xfrm>
          <a:prstGeom prst="straightConnector1">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332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Amazon Web Services (AWS)</a:t>
            </a:r>
          </a:p>
        </p:txBody>
      </p:sp>
      <p:sp>
        <p:nvSpPr>
          <p:cNvPr id="5" name="Content Placeholder 4"/>
          <p:cNvSpPr>
            <a:spLocks noGrp="1"/>
          </p:cNvSpPr>
          <p:nvPr>
            <p:ph sz="half" idx="2"/>
          </p:nvPr>
        </p:nvSpPr>
        <p:spPr>
          <a:xfrm>
            <a:off x="3962400" y="1828800"/>
            <a:ext cx="4572000" cy="4267200"/>
          </a:xfrm>
        </p:spPr>
        <p:txBody>
          <a:bodyPr/>
          <a:lstStyle/>
          <a:p>
            <a:pPr>
              <a:defRPr/>
            </a:pPr>
            <a:r>
              <a:rPr lang="en-US" sz="2400" dirty="0"/>
              <a:t>Elastic Cloud Compute (EC2)</a:t>
            </a:r>
          </a:p>
          <a:p>
            <a:pPr marL="400050" lvl="1" indent="0">
              <a:buFont typeface="Times" pitchFamily="-84" charset="0"/>
              <a:buNone/>
              <a:defRPr/>
            </a:pPr>
            <a:r>
              <a:rPr lang="en-US" sz="2000" dirty="0"/>
              <a:t>“Virtual Servers in the Cloud”</a:t>
            </a:r>
          </a:p>
          <a:p>
            <a:pPr>
              <a:lnSpc>
                <a:spcPct val="150000"/>
              </a:lnSpc>
              <a:defRPr/>
            </a:pPr>
            <a:r>
              <a:rPr lang="en-US" sz="2400" dirty="0"/>
              <a:t>Simple Storage Service (S3)</a:t>
            </a:r>
          </a:p>
          <a:p>
            <a:pPr marL="400050" lvl="1" indent="0">
              <a:buFont typeface="Times" pitchFamily="-84" charset="0"/>
              <a:buNone/>
              <a:defRPr/>
            </a:pPr>
            <a:r>
              <a:rPr lang="en-US" sz="2000" dirty="0"/>
              <a:t>“Scalable Storage in the Cloud”</a:t>
            </a:r>
          </a:p>
          <a:p>
            <a:pPr>
              <a:lnSpc>
                <a:spcPct val="150000"/>
              </a:lnSpc>
              <a:defRPr/>
            </a:pPr>
            <a:r>
              <a:rPr lang="en-US" sz="2400" dirty="0" err="1"/>
              <a:t>DynamoDB</a:t>
            </a:r>
            <a:r>
              <a:rPr lang="en-US" sz="2400" dirty="0"/>
              <a:t> </a:t>
            </a:r>
          </a:p>
          <a:p>
            <a:pPr marL="400050" lvl="1" indent="0">
              <a:buFont typeface="Times" pitchFamily="-84" charset="0"/>
              <a:buNone/>
              <a:defRPr/>
            </a:pPr>
            <a:r>
              <a:rPr lang="en-US" sz="2000" dirty="0"/>
              <a:t>“Fast, Predictable, Highly-scalable </a:t>
            </a:r>
            <a:r>
              <a:rPr lang="en-US" sz="2000" dirty="0" err="1"/>
              <a:t>NoSQL</a:t>
            </a:r>
            <a:r>
              <a:rPr lang="en-US" sz="2000" dirty="0"/>
              <a:t> data store”</a:t>
            </a:r>
          </a:p>
          <a:p>
            <a:pPr>
              <a:lnSpc>
                <a:spcPct val="150000"/>
              </a:lnSpc>
              <a:defRPr/>
            </a:pPr>
            <a:r>
              <a:rPr lang="en-US" sz="2400" dirty="0"/>
              <a:t>Outros </a:t>
            </a:r>
            <a:r>
              <a:rPr lang="en-US" sz="2400" dirty="0" err="1"/>
              <a:t>serviços</a:t>
            </a:r>
            <a:r>
              <a:rPr lang="en-US" sz="2400" dirty="0"/>
              <a:t> cloud…</a:t>
            </a:r>
          </a:p>
          <a:p>
            <a:pPr marL="400050" lvl="1" indent="0">
              <a:buFont typeface="Times" pitchFamily="-84" charset="0"/>
              <a:buNone/>
              <a:defRPr/>
            </a:pPr>
            <a:endParaRPr lang="en-US" sz="2000" dirty="0"/>
          </a:p>
        </p:txBody>
      </p:sp>
      <p:pic>
        <p:nvPicPr>
          <p:cNvPr id="6" name="Content Placeholder 5"/>
          <p:cNvPicPr>
            <a:picLocks noGrp="1" noChangeAspect="1"/>
          </p:cNvPicPr>
          <p:nvPr>
            <p:ph sz="half" idx="1"/>
          </p:nvPr>
        </p:nvPicPr>
        <p:blipFill>
          <a:blip r:embed="rId2"/>
          <a:stretch>
            <a:fillRect/>
          </a:stretch>
        </p:blipFill>
        <p:spPr>
          <a:xfrm>
            <a:off x="728663" y="1766888"/>
            <a:ext cx="2809875" cy="3922712"/>
          </a:xfrm>
        </p:spPr>
      </p:pic>
      <p:pic>
        <p:nvPicPr>
          <p:cNvPr id="7" name="Content Placeholder 3"/>
          <p:cNvPicPr>
            <a:picLocks noChangeAspect="1"/>
          </p:cNvPicPr>
          <p:nvPr/>
        </p:nvPicPr>
        <p:blipFill>
          <a:blip r:embed="rId3"/>
          <a:stretch>
            <a:fillRect/>
          </a:stretch>
        </p:blipFill>
        <p:spPr bwMode="auto">
          <a:xfrm>
            <a:off x="6934200" y="5562600"/>
            <a:ext cx="1733550" cy="742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8" name="Content Placeholder 2"/>
          <p:cNvSpPr txBox="1">
            <a:spLocks/>
          </p:cNvSpPr>
          <p:nvPr/>
        </p:nvSpPr>
        <p:spPr bwMode="auto">
          <a:xfrm>
            <a:off x="685800" y="6081713"/>
            <a:ext cx="7772400" cy="284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200" dirty="0">
                <a:latin typeface="Arial" pitchFamily="34" charset="0"/>
              </a:rPr>
              <a:t>https://aws.amazon.com/</a:t>
            </a:r>
          </a:p>
        </p:txBody>
      </p:sp>
      <p:sp>
        <p:nvSpPr>
          <p:cNvPr id="3" name="Date Placeholder 2">
            <a:extLst>
              <a:ext uri="{FF2B5EF4-FFF2-40B4-BE49-F238E27FC236}">
                <a16:creationId xmlns:a16="http://schemas.microsoft.com/office/drawing/2014/main" id="{2E21CB78-50F3-5745-A1D5-1315806AF8D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E004865-2C29-3845-A53A-83C7B7AE3D2A}"/>
              </a:ext>
            </a:extLst>
          </p:cNvPr>
          <p:cNvSpPr>
            <a:spLocks noGrp="1"/>
          </p:cNvSpPr>
          <p:nvPr>
            <p:ph type="ftr" sz="quarter" idx="11"/>
          </p:nvPr>
        </p:nvSpPr>
        <p:spPr/>
        <p:txBody>
          <a:bodyPr/>
          <a:lstStyle/>
          <a:p>
            <a:r>
              <a:rPr lang="en-US"/>
              <a:t>Cloud Security - Nuno Santos</a:t>
            </a:r>
            <a:endParaRPr lang="en-US" dirty="0"/>
          </a:p>
        </p:txBody>
      </p:sp>
      <p:sp>
        <p:nvSpPr>
          <p:cNvPr id="9" name="Slide Number Placeholder 8">
            <a:extLst>
              <a:ext uri="{FF2B5EF4-FFF2-40B4-BE49-F238E27FC236}">
                <a16:creationId xmlns:a16="http://schemas.microsoft.com/office/drawing/2014/main" id="{1A33E6FB-DA22-6F4F-B91D-42F93BD917A6}"/>
              </a:ext>
            </a:extLst>
          </p:cNvPr>
          <p:cNvSpPr>
            <a:spLocks noGrp="1"/>
          </p:cNvSpPr>
          <p:nvPr>
            <p:ph type="sldNum" sz="quarter" idx="12"/>
          </p:nvPr>
        </p:nvSpPr>
        <p:spPr/>
        <p:txBody>
          <a:bodyPr/>
          <a:lstStyle/>
          <a:p>
            <a:fld id="{BAFC06C6-5388-EF48-9B75-F2C2BBFC0E68}" type="slidenum">
              <a:rPr lang="en-US" smtClean="0"/>
              <a:t>7</a:t>
            </a:fld>
            <a:endParaRPr lang="en-US" dirty="0"/>
          </a:p>
        </p:txBody>
      </p:sp>
    </p:spTree>
    <p:extLst>
      <p:ext uri="{BB962C8B-B14F-4D97-AF65-F5344CB8AC3E}">
        <p14:creationId xmlns:p14="http://schemas.microsoft.com/office/powerpoint/2010/main" val="39626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10000"/>
              </a:lnSpc>
            </a:pPr>
            <a:r>
              <a:rPr lang="en-US" dirty="0"/>
              <a:t>Co-</a:t>
            </a:r>
            <a:r>
              <a:rPr lang="en-US" dirty="0" err="1"/>
              <a:t>processador</a:t>
            </a:r>
            <a:r>
              <a:rPr lang="en-US" dirty="0"/>
              <a:t> </a:t>
            </a:r>
            <a:r>
              <a:rPr lang="en-US" dirty="0" err="1"/>
              <a:t>seguro</a:t>
            </a:r>
            <a:endParaRPr lang="en-US" dirty="0"/>
          </a:p>
          <a:p>
            <a:pPr lvl="1">
              <a:lnSpc>
                <a:spcPct val="110000"/>
              </a:lnSpc>
            </a:pPr>
            <a:r>
              <a:rPr lang="en-US" dirty="0"/>
              <a:t>ATMs, smart cards</a:t>
            </a:r>
          </a:p>
          <a:p>
            <a:pPr lvl="1">
              <a:lnSpc>
                <a:spcPct val="110000"/>
              </a:lnSpc>
            </a:pPr>
            <a:endParaRPr lang="en-US" dirty="0"/>
          </a:p>
          <a:p>
            <a:pPr>
              <a:lnSpc>
                <a:spcPct val="110000"/>
              </a:lnSpc>
            </a:pPr>
            <a:r>
              <a:rPr lang="en-US" dirty="0"/>
              <a:t>Hardware Security Modules</a:t>
            </a:r>
          </a:p>
          <a:p>
            <a:pPr lvl="1">
              <a:lnSpc>
                <a:spcPct val="110000"/>
              </a:lnSpc>
            </a:pPr>
            <a:r>
              <a:rPr lang="en-US" dirty="0" err="1"/>
              <a:t>Cripto-aceleração</a:t>
            </a:r>
            <a:r>
              <a:rPr lang="en-US" dirty="0"/>
              <a:t> tamper-proof</a:t>
            </a:r>
          </a:p>
          <a:p>
            <a:pPr lvl="1">
              <a:lnSpc>
                <a:spcPct val="110000"/>
              </a:lnSpc>
            </a:pPr>
            <a:endParaRPr lang="en-US" dirty="0"/>
          </a:p>
          <a:p>
            <a:pPr>
              <a:lnSpc>
                <a:spcPct val="110000"/>
              </a:lnSpc>
            </a:pPr>
            <a:r>
              <a:rPr lang="en-US" dirty="0"/>
              <a:t>FPGAs</a:t>
            </a:r>
          </a:p>
          <a:p>
            <a:pPr lvl="1">
              <a:lnSpc>
                <a:spcPct val="110000"/>
              </a:lnSpc>
            </a:pPr>
            <a:r>
              <a:rPr lang="en-US" dirty="0"/>
              <a:t>Para </a:t>
            </a:r>
            <a:r>
              <a:rPr lang="en-US" dirty="0" err="1"/>
              <a:t>uso</a:t>
            </a:r>
            <a:r>
              <a:rPr lang="en-US" dirty="0"/>
              <a:t> </a:t>
            </a:r>
            <a:r>
              <a:rPr lang="en-US" dirty="0" err="1"/>
              <a:t>militar</a:t>
            </a:r>
            <a:endParaRPr lang="en-US" dirty="0"/>
          </a:p>
          <a:p>
            <a:pPr lvl="1">
              <a:lnSpc>
                <a:spcPct val="110000"/>
              </a:lnSpc>
            </a:pPr>
            <a:endParaRPr lang="en-US" dirty="0"/>
          </a:p>
          <a:p>
            <a:pPr>
              <a:lnSpc>
                <a:spcPct val="110000"/>
              </a:lnSpc>
            </a:pPr>
            <a:r>
              <a:rPr lang="en-US" dirty="0"/>
              <a:t>Chips TPM</a:t>
            </a:r>
          </a:p>
          <a:p>
            <a:pPr lvl="1">
              <a:lnSpc>
                <a:spcPct val="110000"/>
              </a:lnSpc>
            </a:pPr>
            <a:r>
              <a:rPr lang="en-US" dirty="0"/>
              <a:t>Laptops, etc.</a:t>
            </a:r>
          </a:p>
        </p:txBody>
      </p:sp>
      <p:sp>
        <p:nvSpPr>
          <p:cNvPr id="4" name="Slide Number Placeholder 3"/>
          <p:cNvSpPr>
            <a:spLocks noGrp="1"/>
          </p:cNvSpPr>
          <p:nvPr>
            <p:ph type="sldNum" sz="quarter" idx="12"/>
          </p:nvPr>
        </p:nvSpPr>
        <p:spPr/>
        <p:txBody>
          <a:bodyPr/>
          <a:lstStyle/>
          <a:p>
            <a:fld id="{BACC0D7D-E0FC-49BF-B4A2-5B13217C58F0}" type="slidenum">
              <a:rPr lang="en-US" smtClean="0"/>
              <a:t>70</a:t>
            </a:fld>
            <a:endParaRPr lang="en-US"/>
          </a:p>
        </p:txBody>
      </p:sp>
      <p:grpSp>
        <p:nvGrpSpPr>
          <p:cNvPr id="6" name="Group 5"/>
          <p:cNvGrpSpPr/>
          <p:nvPr/>
        </p:nvGrpSpPr>
        <p:grpSpPr>
          <a:xfrm>
            <a:off x="5583565" y="3943351"/>
            <a:ext cx="2265035" cy="1955006"/>
            <a:chOff x="2362200" y="3323593"/>
            <a:chExt cx="3643313" cy="3305807"/>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856785"/>
              <a:ext cx="3643313" cy="27726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78629" y="3323593"/>
              <a:ext cx="1750756" cy="507422"/>
            </a:xfrm>
            <a:prstGeom prst="rect">
              <a:avLst/>
            </a:prstGeom>
            <a:noFill/>
          </p:spPr>
          <p:txBody>
            <a:bodyPr wrap="none" rtlCol="0">
              <a:spAutoFit/>
            </a:bodyPr>
            <a:lstStyle/>
            <a:p>
              <a:r>
                <a:rPr lang="en-US" sz="1350" b="1" dirty="0"/>
                <a:t>Secure FPGA</a:t>
              </a:r>
            </a:p>
          </p:txBody>
        </p:sp>
      </p:grpSp>
      <p:grpSp>
        <p:nvGrpSpPr>
          <p:cNvPr id="9" name="Group 8"/>
          <p:cNvGrpSpPr/>
          <p:nvPr/>
        </p:nvGrpSpPr>
        <p:grpSpPr>
          <a:xfrm>
            <a:off x="6029784" y="1266190"/>
            <a:ext cx="1990951" cy="1489536"/>
            <a:chOff x="990600" y="3452727"/>
            <a:chExt cx="2654601" cy="1986048"/>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343400"/>
              <a:ext cx="17621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066800" y="3452727"/>
              <a:ext cx="2578401" cy="954108"/>
            </a:xfrm>
            <a:prstGeom prst="rect">
              <a:avLst/>
            </a:prstGeom>
          </p:spPr>
          <p:txBody>
            <a:bodyPr wrap="square">
              <a:spAutoFit/>
            </a:bodyPr>
            <a:lstStyle/>
            <a:p>
              <a:r>
                <a:rPr lang="en-US" sz="1350" b="1" dirty="0"/>
                <a:t>IBM 4764 PCI-X Cryptographic Coprocessor</a:t>
              </a:r>
              <a:endParaRPr lang="en-US" sz="1350" dirty="0"/>
            </a:p>
          </p:txBody>
        </p:sp>
      </p:grpSp>
      <p:sp>
        <p:nvSpPr>
          <p:cNvPr id="12" name="Date Placeholder 11">
            <a:extLst>
              <a:ext uri="{FF2B5EF4-FFF2-40B4-BE49-F238E27FC236}">
                <a16:creationId xmlns:a16="http://schemas.microsoft.com/office/drawing/2014/main" id="{0416A7DC-A8A0-7149-9083-ABDC7C2A4C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36258D07-9A6A-0141-AEC8-D9B36D5983AA}"/>
              </a:ext>
            </a:extLst>
          </p:cNvPr>
          <p:cNvSpPr>
            <a:spLocks noGrp="1"/>
          </p:cNvSpPr>
          <p:nvPr>
            <p:ph type="ftr" sz="quarter" idx="11"/>
          </p:nvPr>
        </p:nvSpPr>
        <p:spPr/>
        <p:txBody>
          <a:bodyPr/>
          <a:lstStyle/>
          <a:p>
            <a:r>
              <a:rPr lang="en-US"/>
              <a:t>Cloud Security - Nuno Santos</a:t>
            </a:r>
            <a:endParaRPr lang="en-US" dirty="0"/>
          </a:p>
        </p:txBody>
      </p:sp>
      <p:sp>
        <p:nvSpPr>
          <p:cNvPr id="15" name="Title 14">
            <a:extLst>
              <a:ext uri="{FF2B5EF4-FFF2-40B4-BE49-F238E27FC236}">
                <a16:creationId xmlns:a16="http://schemas.microsoft.com/office/drawing/2014/main" id="{E93D17CB-7C70-BF4E-A6A0-5DA9D9ACC7B0}"/>
              </a:ext>
            </a:extLst>
          </p:cNvPr>
          <p:cNvSpPr>
            <a:spLocks noGrp="1"/>
          </p:cNvSpPr>
          <p:nvPr>
            <p:ph type="title"/>
          </p:nvPr>
        </p:nvSpPr>
        <p:spPr/>
        <p:txBody>
          <a:bodyPr/>
          <a:lstStyle/>
          <a:p>
            <a:r>
              <a:rPr lang="en-US" dirty="0" err="1"/>
              <a:t>Algumas</a:t>
            </a:r>
            <a:r>
              <a:rPr lang="en-US" dirty="0"/>
              <a:t> </a:t>
            </a:r>
            <a:r>
              <a:rPr lang="en-US" dirty="0" err="1"/>
              <a:t>tecnologias</a:t>
            </a:r>
            <a:r>
              <a:rPr lang="en-US" dirty="0"/>
              <a:t> de hardware </a:t>
            </a:r>
            <a:r>
              <a:rPr lang="en-US" dirty="0" err="1"/>
              <a:t>seguro</a:t>
            </a:r>
            <a:endParaRPr lang="en-US" dirty="0"/>
          </a:p>
        </p:txBody>
      </p:sp>
    </p:spTree>
    <p:extLst>
      <p:ext uri="{BB962C8B-B14F-4D97-AF65-F5344CB8AC3E}">
        <p14:creationId xmlns:p14="http://schemas.microsoft.com/office/powerpoint/2010/main" val="5714469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TrustedDB</a:t>
            </a:r>
            <a:r>
              <a:rPr lang="en-US" dirty="0"/>
              <a:t>: </a:t>
            </a:r>
            <a:r>
              <a:rPr lang="en-US" dirty="0" err="1"/>
              <a:t>Baseado</a:t>
            </a:r>
            <a:r>
              <a:rPr lang="en-US" dirty="0"/>
              <a:t> </a:t>
            </a:r>
            <a:r>
              <a:rPr lang="en-US" dirty="0" err="1"/>
              <a:t>em</a:t>
            </a:r>
            <a:r>
              <a:rPr lang="en-US" dirty="0"/>
              <a:t> co-</a:t>
            </a:r>
            <a:r>
              <a:rPr lang="en-US" dirty="0" err="1"/>
              <a:t>processadores</a:t>
            </a:r>
            <a:endParaRPr lang="en-US" dirty="0"/>
          </a:p>
        </p:txBody>
      </p:sp>
      <p:sp>
        <p:nvSpPr>
          <p:cNvPr id="3" name="Rectangle 2"/>
          <p:cNvSpPr/>
          <p:nvPr/>
        </p:nvSpPr>
        <p:spPr>
          <a:xfrm>
            <a:off x="7339976" y="3171129"/>
            <a:ext cx="1097280" cy="91196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p:nvSpPr>
        <p:spPr>
          <a:xfrm>
            <a:off x="7339976" y="5097700"/>
            <a:ext cx="1097280"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Secure Co-Processor</a:t>
            </a:r>
          </a:p>
        </p:txBody>
      </p:sp>
      <p:sp>
        <p:nvSpPr>
          <p:cNvPr id="5" name="Rectangle 4"/>
          <p:cNvSpPr/>
          <p:nvPr/>
        </p:nvSpPr>
        <p:spPr>
          <a:xfrm>
            <a:off x="7402304" y="3237495"/>
            <a:ext cx="971550" cy="571500"/>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SQLite</a:t>
            </a:r>
          </a:p>
        </p:txBody>
      </p:sp>
      <p:sp>
        <p:nvSpPr>
          <p:cNvPr id="6" name="Rectangle 5"/>
          <p:cNvSpPr/>
          <p:nvPr/>
        </p:nvSpPr>
        <p:spPr>
          <a:xfrm>
            <a:off x="7402304" y="3808996"/>
            <a:ext cx="971550" cy="185609"/>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Embedded OS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18713">
            <a:off x="8034877" y="3581237"/>
            <a:ext cx="202822" cy="202822"/>
          </a:xfrm>
          <a:prstGeom prst="rect">
            <a:avLst/>
          </a:prstGeom>
        </p:spPr>
      </p:pic>
      <p:sp>
        <p:nvSpPr>
          <p:cNvPr id="9" name="Rectangle 8"/>
          <p:cNvSpPr/>
          <p:nvPr/>
        </p:nvSpPr>
        <p:spPr>
          <a:xfrm>
            <a:off x="5247422" y="4021372"/>
            <a:ext cx="971550" cy="91026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OS</a:t>
            </a:r>
          </a:p>
        </p:txBody>
      </p:sp>
      <p:sp>
        <p:nvSpPr>
          <p:cNvPr id="10" name="Rectangle 9"/>
          <p:cNvSpPr/>
          <p:nvPr/>
        </p:nvSpPr>
        <p:spPr>
          <a:xfrm>
            <a:off x="5247422" y="3217132"/>
            <a:ext cx="971550" cy="80424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MySQL</a:t>
            </a:r>
          </a:p>
        </p:txBody>
      </p:sp>
      <p:sp>
        <p:nvSpPr>
          <p:cNvPr id="11" name="Rectangle 10"/>
          <p:cNvSpPr/>
          <p:nvPr/>
        </p:nvSpPr>
        <p:spPr>
          <a:xfrm>
            <a:off x="5247421" y="5097887"/>
            <a:ext cx="971551"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Commodity h/w</a:t>
            </a:r>
          </a:p>
        </p:txBody>
      </p:sp>
      <p:sp>
        <p:nvSpPr>
          <p:cNvPr id="13" name="Can 12"/>
          <p:cNvSpPr/>
          <p:nvPr/>
        </p:nvSpPr>
        <p:spPr>
          <a:xfrm>
            <a:off x="4396467" y="5097701"/>
            <a:ext cx="604631" cy="408480"/>
          </a:xfrm>
          <a:prstGeom prst="can">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Storage</a:t>
            </a:r>
          </a:p>
        </p:txBody>
      </p:sp>
      <p:sp>
        <p:nvSpPr>
          <p:cNvPr id="14" name="TextBox 13"/>
          <p:cNvSpPr txBox="1"/>
          <p:nvPr/>
        </p:nvSpPr>
        <p:spPr>
          <a:xfrm>
            <a:off x="6773179" y="3229740"/>
            <a:ext cx="410690" cy="300082"/>
          </a:xfrm>
          <a:prstGeom prst="rect">
            <a:avLst/>
          </a:prstGeom>
          <a:noFill/>
        </p:spPr>
        <p:txBody>
          <a:bodyPr wrap="none" rtlCol="0">
            <a:spAutoFit/>
          </a:bodyPr>
          <a:lstStyle/>
          <a:p>
            <a:r>
              <a:rPr lang="en-US" sz="1350" dirty="0"/>
              <a:t>PCI</a:t>
            </a:r>
          </a:p>
        </p:txBody>
      </p:sp>
      <p:cxnSp>
        <p:nvCxnSpPr>
          <p:cNvPr id="16" name="Straight Arrow Connector 15"/>
          <p:cNvCxnSpPr>
            <a:stCxn id="10" idx="3"/>
            <a:endCxn id="3" idx="1"/>
          </p:cNvCxnSpPr>
          <p:nvPr/>
        </p:nvCxnSpPr>
        <p:spPr>
          <a:xfrm>
            <a:off x="6218972" y="3619252"/>
            <a:ext cx="1121004" cy="7858"/>
          </a:xfrm>
          <a:prstGeom prst="straightConnector1">
            <a:avLst/>
          </a:prstGeom>
          <a:ln>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779474" y="3029008"/>
            <a:ext cx="0" cy="29724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14800" y="3029008"/>
            <a:ext cx="4684691" cy="29724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a:off x="6859488" y="5732794"/>
            <a:ext cx="1813317" cy="300082"/>
          </a:xfrm>
          <a:prstGeom prst="rect">
            <a:avLst/>
          </a:prstGeom>
          <a:noFill/>
        </p:spPr>
        <p:txBody>
          <a:bodyPr wrap="none" rtlCol="0">
            <a:spAutoFit/>
          </a:bodyPr>
          <a:lstStyle/>
          <a:p>
            <a:r>
              <a:rPr lang="en-US" sz="1350" dirty="0"/>
              <a:t>IBM 4765: 2 x 400 MHz</a:t>
            </a:r>
          </a:p>
        </p:txBody>
      </p:sp>
      <p:sp>
        <p:nvSpPr>
          <p:cNvPr id="22" name="TextBox 21"/>
          <p:cNvSpPr txBox="1"/>
          <p:nvPr/>
        </p:nvSpPr>
        <p:spPr>
          <a:xfrm>
            <a:off x="6779474" y="6024518"/>
            <a:ext cx="2154757" cy="300082"/>
          </a:xfrm>
          <a:prstGeom prst="rect">
            <a:avLst/>
          </a:prstGeom>
          <a:noFill/>
        </p:spPr>
        <p:txBody>
          <a:bodyPr wrap="none" rtlCol="0">
            <a:spAutoFit/>
          </a:bodyPr>
          <a:lstStyle/>
          <a:p>
            <a:r>
              <a:rPr lang="en-US" sz="1350" dirty="0"/>
              <a:t>128 MB DRAM, 64 MB Flash</a:t>
            </a:r>
          </a:p>
        </p:txBody>
      </p:sp>
      <p:sp>
        <p:nvSpPr>
          <p:cNvPr id="24" name="TextBox 23"/>
          <p:cNvSpPr txBox="1"/>
          <p:nvPr/>
        </p:nvSpPr>
        <p:spPr>
          <a:xfrm>
            <a:off x="4628058" y="5724499"/>
            <a:ext cx="2063065" cy="300082"/>
          </a:xfrm>
          <a:prstGeom prst="rect">
            <a:avLst/>
          </a:prstGeom>
          <a:noFill/>
        </p:spPr>
        <p:txBody>
          <a:bodyPr wrap="none" rtlCol="0">
            <a:spAutoFit/>
          </a:bodyPr>
          <a:lstStyle/>
          <a:p>
            <a:r>
              <a:rPr lang="en-US" sz="1350" dirty="0"/>
              <a:t>Intel Xeon E5: 10 x 3.6 GHz</a:t>
            </a:r>
          </a:p>
        </p:txBody>
      </p:sp>
      <p:sp>
        <p:nvSpPr>
          <p:cNvPr id="25" name="TextBox 24"/>
          <p:cNvSpPr txBox="1"/>
          <p:nvPr/>
        </p:nvSpPr>
        <p:spPr>
          <a:xfrm>
            <a:off x="4966185" y="6013549"/>
            <a:ext cx="1279646" cy="300082"/>
          </a:xfrm>
          <a:prstGeom prst="rect">
            <a:avLst/>
          </a:prstGeom>
          <a:noFill/>
        </p:spPr>
        <p:txBody>
          <a:bodyPr wrap="none" rtlCol="0">
            <a:spAutoFit/>
          </a:bodyPr>
          <a:lstStyle/>
          <a:p>
            <a:r>
              <a:rPr lang="en-US" sz="1350" dirty="0"/>
              <a:t>60 GB RAM, </a:t>
            </a:r>
            <a:r>
              <a:rPr lang="en-US" sz="1350" dirty="0" err="1"/>
              <a:t>etc</a:t>
            </a:r>
            <a:endParaRPr lang="en-US" sz="1350" dirty="0"/>
          </a:p>
        </p:txBody>
      </p:sp>
      <p:sp>
        <p:nvSpPr>
          <p:cNvPr id="8" name="TextBox 7"/>
          <p:cNvSpPr txBox="1"/>
          <p:nvPr/>
        </p:nvSpPr>
        <p:spPr>
          <a:xfrm>
            <a:off x="386983" y="1739205"/>
            <a:ext cx="5253361" cy="1384995"/>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SUM(</a:t>
            </a:r>
            <a:r>
              <a:rPr lang="en-US" sz="1400" dirty="0" err="1">
                <a:solidFill>
                  <a:srgbClr val="FF0000"/>
                </a:solidFill>
                <a:latin typeface="Consolas" panose="020B0609020204030204" pitchFamily="49" charset="0"/>
                <a:cs typeface="Consolas" panose="020B0609020204030204" pitchFamily="49" charset="0"/>
              </a:rPr>
              <a:t>l_extendedprice</a:t>
            </a:r>
            <a:r>
              <a:rPr lang="en-US" sz="1400" dirty="0">
                <a:latin typeface="Consolas" panose="020B0609020204030204" pitchFamily="49" charset="0"/>
                <a:cs typeface="Consolas" panose="020B0609020204030204" pitchFamily="49" charset="0"/>
              </a:rPr>
              <a:t> *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as revenue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FROM  </a:t>
            </a:r>
            <a:r>
              <a:rPr lang="en-US" sz="1400" dirty="0" err="1">
                <a:latin typeface="Consolas" panose="020B0609020204030204" pitchFamily="49" charset="0"/>
                <a:cs typeface="Consolas" panose="020B0609020204030204" pitchFamily="49" charset="0"/>
              </a:rPr>
              <a:t>lineitem</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WHERE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&gt;= ‘1993-01-01’       AND</a:t>
            </a:r>
          </a:p>
          <a:p>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&lt; ‘1994-01-01’        AND</a:t>
            </a:r>
          </a:p>
          <a:p>
            <a:r>
              <a:rPr lang="en-US" sz="1400" dirty="0">
                <a:latin typeface="Consolas" panose="020B0609020204030204" pitchFamily="49" charset="0"/>
                <a:cs typeface="Consolas" panose="020B0609020204030204" pitchFamily="49" charset="0"/>
              </a:rPr>
              <a:t>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between 0.05 and 0.07 AND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l_quantity</a:t>
            </a:r>
            <a:r>
              <a:rPr lang="en-US" sz="1400" dirty="0">
                <a:latin typeface="Consolas" panose="020B0609020204030204" pitchFamily="49" charset="0"/>
                <a:cs typeface="Consolas" panose="020B0609020204030204" pitchFamily="49" charset="0"/>
              </a:rPr>
              <a:t> &lt; 24</a:t>
            </a:r>
          </a:p>
        </p:txBody>
      </p:sp>
      <p:sp>
        <p:nvSpPr>
          <p:cNvPr id="12" name="TextBox 11"/>
          <p:cNvSpPr txBox="1"/>
          <p:nvPr/>
        </p:nvSpPr>
        <p:spPr>
          <a:xfrm>
            <a:off x="2101645" y="1154668"/>
            <a:ext cx="1831142" cy="369332"/>
          </a:xfrm>
          <a:prstGeom prst="rect">
            <a:avLst/>
          </a:prstGeom>
          <a:noFill/>
        </p:spPr>
        <p:txBody>
          <a:bodyPr wrap="none" rtlCol="0">
            <a:spAutoFit/>
          </a:bodyPr>
          <a:lstStyle/>
          <a:p>
            <a:r>
              <a:rPr lang="en-US" dirty="0">
                <a:solidFill>
                  <a:srgbClr val="FF0000"/>
                </a:solidFill>
              </a:rPr>
              <a:t>Sensitive columns</a:t>
            </a:r>
          </a:p>
        </p:txBody>
      </p:sp>
      <p:cxnSp>
        <p:nvCxnSpPr>
          <p:cNvPr id="17" name="Straight Arrow Connector 16"/>
          <p:cNvCxnSpPr>
            <a:cxnSpLocks/>
          </p:cNvCxnSpPr>
          <p:nvPr/>
        </p:nvCxnSpPr>
        <p:spPr>
          <a:xfrm flipH="1">
            <a:off x="2101648" y="1563074"/>
            <a:ext cx="915568" cy="176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2991203" y="1563074"/>
            <a:ext cx="26013" cy="222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12"/>
          </p:nvPr>
        </p:nvSpPr>
        <p:spPr/>
        <p:txBody>
          <a:bodyPr/>
          <a:lstStyle/>
          <a:p>
            <a:fld id="{BACC0D7D-E0FC-49BF-B4A2-5B13217C58F0}" type="slidenum">
              <a:rPr lang="en-US" smtClean="0"/>
              <a:t>71</a:t>
            </a:fld>
            <a:endParaRPr lang="en-US"/>
          </a:p>
        </p:txBody>
      </p:sp>
      <p:sp>
        <p:nvSpPr>
          <p:cNvPr id="15" name="Date Placeholder 14">
            <a:extLst>
              <a:ext uri="{FF2B5EF4-FFF2-40B4-BE49-F238E27FC236}">
                <a16:creationId xmlns:a16="http://schemas.microsoft.com/office/drawing/2014/main" id="{105C37E2-C704-6845-83E7-64D17FDEE67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400CEB3B-DA9D-FF45-AB50-89155371C88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727424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Tecnologia</a:t>
            </a:r>
            <a:r>
              <a:rPr lang="en-US" dirty="0"/>
              <a:t> </a:t>
            </a:r>
            <a:r>
              <a:rPr lang="en-US" dirty="0" err="1"/>
              <a:t>mais</a:t>
            </a:r>
            <a:r>
              <a:rPr lang="en-US" dirty="0"/>
              <a:t> </a:t>
            </a:r>
            <a:r>
              <a:rPr lang="en-US" dirty="0" err="1"/>
              <a:t>recente</a:t>
            </a:r>
            <a:r>
              <a:rPr lang="en-US" dirty="0"/>
              <a:t>: Intel SGX</a:t>
            </a:r>
            <a:endParaRPr lang="zh-CN" altLang="en-US" dirty="0"/>
          </a:p>
        </p:txBody>
      </p:sp>
      <p:sp>
        <p:nvSpPr>
          <p:cNvPr id="3" name="内容占位符 2"/>
          <p:cNvSpPr>
            <a:spLocks noGrp="1"/>
          </p:cNvSpPr>
          <p:nvPr>
            <p:ph idx="1"/>
          </p:nvPr>
        </p:nvSpPr>
        <p:spPr>
          <a:xfrm>
            <a:off x="381000" y="1994296"/>
            <a:ext cx="4953000" cy="3568304"/>
          </a:xfrm>
        </p:spPr>
        <p:txBody>
          <a:bodyPr>
            <a:normAutofit fontScale="85000" lnSpcReduction="10000"/>
          </a:bodyPr>
          <a:lstStyle/>
          <a:p>
            <a:r>
              <a:rPr lang="en-US" altLang="zh-CN" dirty="0">
                <a:latin typeface="Tw Cen MT" panose="020B0602020104020603" pitchFamily="34" charset="77"/>
              </a:rPr>
              <a:t>Novo </a:t>
            </a:r>
            <a:r>
              <a:rPr lang="en-US" altLang="zh-CN" dirty="0" err="1">
                <a:latin typeface="Tw Cen MT" panose="020B0602020104020603" pitchFamily="34" charset="77"/>
              </a:rPr>
              <a:t>modo</a:t>
            </a:r>
            <a:r>
              <a:rPr lang="en-US" altLang="zh-CN" dirty="0">
                <a:latin typeface="Tw Cen MT" panose="020B0602020104020603" pitchFamily="34" charset="77"/>
              </a:rPr>
              <a:t> do </a:t>
            </a:r>
            <a:r>
              <a:rPr lang="en-US" altLang="zh-CN" dirty="0" err="1">
                <a:latin typeface="Tw Cen MT" panose="020B0602020104020603" pitchFamily="34" charset="77"/>
              </a:rPr>
              <a:t>processador</a:t>
            </a:r>
            <a:r>
              <a:rPr lang="en-US" altLang="zh-CN" dirty="0">
                <a:latin typeface="Tw Cen MT" panose="020B0602020104020603" pitchFamily="34" charset="77"/>
              </a:rPr>
              <a:t>: </a:t>
            </a:r>
            <a:r>
              <a:rPr lang="en-US" altLang="zh-CN" dirty="0">
                <a:solidFill>
                  <a:srgbClr val="163CFF"/>
                </a:solidFill>
                <a:latin typeface="Tw Cen MT" panose="020B0602020104020603" pitchFamily="34" charset="77"/>
              </a:rPr>
              <a:t>enclave</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pode</a:t>
            </a:r>
            <a:r>
              <a:rPr lang="en-US" altLang="zh-CN" dirty="0">
                <a:latin typeface="Tw Cen MT" panose="020B0602020104020603" pitchFamily="34" charset="77"/>
              </a:rPr>
              <a:t> </a:t>
            </a:r>
            <a:r>
              <a:rPr lang="en-US" altLang="zh-CN" dirty="0" err="1">
                <a:latin typeface="Tw Cen MT" panose="020B0602020104020603" pitchFamily="34" charset="77"/>
              </a:rPr>
              <a:t>criar</a:t>
            </a:r>
            <a:r>
              <a:rPr lang="en-US" altLang="zh-CN" dirty="0">
                <a:latin typeface="Tw Cen MT" panose="020B0602020104020603" pitchFamily="34" charset="77"/>
              </a:rPr>
              <a:t> um </a:t>
            </a:r>
            <a:r>
              <a:rPr lang="en-US" altLang="zh-CN" dirty="0" err="1">
                <a:latin typeface="Tw Cen MT" panose="020B0602020104020603" pitchFamily="34" charset="77"/>
              </a:rPr>
              <a:t>ambiente</a:t>
            </a:r>
            <a:r>
              <a:rPr lang="en-US" altLang="zh-CN" dirty="0">
                <a:latin typeface="Tw Cen MT" panose="020B0602020104020603" pitchFamily="34" charset="77"/>
              </a:rPr>
              <a:t> de </a:t>
            </a:r>
            <a:r>
              <a:rPr lang="en-US" altLang="zh-CN" dirty="0" err="1">
                <a:latin typeface="Tw Cen MT" panose="020B0602020104020603" pitchFamily="34" charset="77"/>
              </a:rPr>
              <a:t>execução</a:t>
            </a:r>
            <a:r>
              <a:rPr lang="en-US" altLang="zh-CN" dirty="0">
                <a:latin typeface="Tw Cen MT" panose="020B0602020104020603" pitchFamily="34" charset="77"/>
              </a:rPr>
              <a:t> </a:t>
            </a:r>
            <a:r>
              <a:rPr lang="en-US" altLang="zh-CN" dirty="0" err="1">
                <a:latin typeface="Tw Cen MT" panose="020B0602020104020603" pitchFamily="34" charset="77"/>
              </a:rPr>
              <a:t>protegido</a:t>
            </a:r>
            <a:r>
              <a:rPr lang="en-US" altLang="zh-CN" dirty="0">
                <a:latin typeface="Tw Cen MT" panose="020B0602020104020603" pitchFamily="34" charset="77"/>
              </a:rPr>
              <a:t> </a:t>
            </a:r>
            <a:r>
              <a:rPr lang="en-US" altLang="zh-CN" dirty="0" err="1">
                <a:latin typeface="Tw Cen MT" panose="020B0602020104020603" pitchFamily="34" charset="77"/>
              </a:rPr>
              <a:t>assegurado</a:t>
            </a:r>
            <a:r>
              <a:rPr lang="en-US" altLang="zh-CN" dirty="0">
                <a:latin typeface="Tw Cen MT" panose="020B0602020104020603" pitchFamily="34" charset="77"/>
              </a:rPr>
              <a:t> </a:t>
            </a:r>
            <a:r>
              <a:rPr lang="en-US" altLang="zh-CN" dirty="0" err="1">
                <a:latin typeface="Tw Cen MT" panose="020B0602020104020603" pitchFamily="34" charset="77"/>
              </a:rPr>
              <a:t>por</a:t>
            </a:r>
            <a:r>
              <a:rPr lang="en-US" altLang="zh-CN" dirty="0">
                <a:latin typeface="Tw Cen MT" panose="020B0602020104020603" pitchFamily="34" charset="77"/>
              </a:rPr>
              <a:t> HW, </a:t>
            </a:r>
            <a:r>
              <a:rPr lang="en-US" altLang="zh-CN" dirty="0" err="1">
                <a:latin typeface="Tw Cen MT" panose="020B0602020104020603" pitchFamily="34" charset="77"/>
              </a:rPr>
              <a:t>inacessível</a:t>
            </a:r>
            <a:r>
              <a:rPr lang="en-US" altLang="zh-CN" dirty="0">
                <a:latin typeface="Tw Cen MT" panose="020B0602020104020603" pitchFamily="34" charset="77"/>
              </a:rPr>
              <a:t> </a:t>
            </a:r>
            <a:r>
              <a:rPr lang="en-US" altLang="zh-CN" dirty="0" err="1">
                <a:latin typeface="Tw Cen MT" panose="020B0602020104020603" pitchFamily="34" charset="77"/>
              </a:rPr>
              <a:t>ao</a:t>
            </a:r>
            <a:r>
              <a:rPr lang="en-US" altLang="zh-CN" dirty="0">
                <a:latin typeface="Tw Cen MT" panose="020B0602020104020603" pitchFamily="34" charset="77"/>
              </a:rPr>
              <a:t> OS</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apenas</a:t>
            </a:r>
            <a:r>
              <a:rPr lang="en-US" altLang="zh-CN" dirty="0">
                <a:latin typeface="Tw Cen MT" panose="020B0602020104020603" pitchFamily="34" charset="77"/>
              </a:rPr>
              <a:t> </a:t>
            </a:r>
            <a:r>
              <a:rPr lang="en-US" altLang="zh-CN" dirty="0" err="1">
                <a:latin typeface="Tw Cen MT" panose="020B0602020104020603" pitchFamily="34" charset="77"/>
              </a:rPr>
              <a:t>precisa</a:t>
            </a:r>
            <a:r>
              <a:rPr lang="en-US" altLang="zh-CN" dirty="0">
                <a:latin typeface="Tw Cen MT" panose="020B0602020104020603" pitchFamily="34" charset="77"/>
              </a:rPr>
              <a:t> </a:t>
            </a:r>
            <a:r>
              <a:rPr lang="en-US" altLang="zh-CN" dirty="0" err="1">
                <a:latin typeface="Tw Cen MT" panose="020B0602020104020603" pitchFamily="34" charset="77"/>
              </a:rPr>
              <a:t>confiar</a:t>
            </a:r>
            <a:r>
              <a:rPr lang="en-US" altLang="zh-CN" dirty="0">
                <a:latin typeface="Tw Cen MT" panose="020B0602020104020603" pitchFamily="34" charset="77"/>
              </a:rPr>
              <a:t> </a:t>
            </a:r>
            <a:r>
              <a:rPr lang="en-US" altLang="zh-CN" dirty="0" err="1">
                <a:latin typeface="Tw Cen MT" panose="020B0602020104020603" pitchFamily="34" charset="77"/>
              </a:rPr>
              <a:t>na</a:t>
            </a:r>
            <a:r>
              <a:rPr lang="en-US" altLang="zh-CN" dirty="0">
                <a:latin typeface="Tw Cen MT" panose="020B0602020104020603" pitchFamily="34" charset="77"/>
              </a:rPr>
              <a:t> Intel e </a:t>
            </a:r>
            <a:r>
              <a:rPr lang="en-US" altLang="zh-CN" dirty="0" err="1">
                <a:latin typeface="Tw Cen MT" panose="020B0602020104020603" pitchFamily="34" charset="77"/>
              </a:rPr>
              <a:t>na</a:t>
            </a:r>
            <a:r>
              <a:rPr lang="en-US" altLang="zh-CN" dirty="0">
                <a:latin typeface="Tw Cen MT" panose="020B0602020104020603" pitchFamily="34" charset="77"/>
              </a:rPr>
              <a:t> </a:t>
            </a:r>
            <a:r>
              <a:rPr lang="en-US" altLang="zh-CN" dirty="0" err="1">
                <a:latin typeface="Tw Cen MT" panose="020B0602020104020603" pitchFamily="34" charset="77"/>
              </a:rPr>
              <a:t>implementação</a:t>
            </a:r>
            <a:r>
              <a:rPr lang="en-US" altLang="zh-CN" dirty="0">
                <a:latin typeface="Tw Cen MT" panose="020B0602020104020603" pitchFamily="34" charset="77"/>
              </a:rPr>
              <a:t> SGX</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553" y="2125266"/>
            <a:ext cx="3007939" cy="2643557"/>
          </a:xfrm>
          <a:prstGeom prst="rect">
            <a:avLst/>
          </a:prstGeom>
        </p:spPr>
      </p:pic>
      <p:sp>
        <p:nvSpPr>
          <p:cNvPr id="5" name="Date Placeholder 4">
            <a:extLst>
              <a:ext uri="{FF2B5EF4-FFF2-40B4-BE49-F238E27FC236}">
                <a16:creationId xmlns:a16="http://schemas.microsoft.com/office/drawing/2014/main" id="{B2977F20-ACF3-D74F-895B-C1E0FE32C32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56392C27-F8EF-754E-8C8F-52C519150769}"/>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3028D92F-4DDC-5049-BFB9-59244076F263}"/>
              </a:ext>
            </a:extLst>
          </p:cNvPr>
          <p:cNvSpPr>
            <a:spLocks noGrp="1"/>
          </p:cNvSpPr>
          <p:nvPr>
            <p:ph type="sldNum" sz="quarter" idx="12"/>
          </p:nvPr>
        </p:nvSpPr>
        <p:spPr/>
        <p:txBody>
          <a:bodyPr/>
          <a:lstStyle/>
          <a:p>
            <a:fld id="{BAFC06C6-5388-EF48-9B75-F2C2BBFC0E68}" type="slidenum">
              <a:rPr lang="en-US" smtClean="0"/>
              <a:t>72</a:t>
            </a:fld>
            <a:endParaRPr lang="en-US" dirty="0"/>
          </a:p>
        </p:txBody>
      </p:sp>
    </p:spTree>
    <p:extLst>
      <p:ext uri="{BB962C8B-B14F-4D97-AF65-F5344CB8AC3E}">
        <p14:creationId xmlns:p14="http://schemas.microsoft.com/office/powerpoint/2010/main" val="37008915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Intel SGX: </a:t>
            </a:r>
            <a:r>
              <a:rPr lang="en-US" altLang="zh-CN" dirty="0" err="1"/>
              <a:t>Exemplo</a:t>
            </a:r>
            <a:r>
              <a:rPr lang="en-US" altLang="zh-CN" dirty="0"/>
              <a:t> </a:t>
            </a:r>
            <a:r>
              <a:rPr lang="en-US" altLang="zh-CN" dirty="0" err="1"/>
              <a:t>em</a:t>
            </a:r>
            <a:r>
              <a:rPr lang="en-US" altLang="zh-CN" dirty="0"/>
              <a:t> runtime</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Comic Sans MS" panose="030F0702030302020204" pitchFamily="66" charset="0"/>
              </a:rPr>
              <a:t> </a:t>
            </a:r>
            <a:endParaRPr lang="zh-CN" altLang="en-US" dirty="0">
              <a:latin typeface="Comic Sans MS" panose="030F0702030302020204" pitchFamily="66" charset="0"/>
            </a:endParaRPr>
          </a:p>
        </p:txBody>
      </p:sp>
      <p:pic>
        <p:nvPicPr>
          <p:cNvPr id="1026" name="Picture 2" descr="运行时执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84" y="2096132"/>
            <a:ext cx="3109568" cy="35241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33800" y="1463219"/>
            <a:ext cx="5219240" cy="4708981"/>
          </a:xfrm>
          <a:prstGeom prst="rect">
            <a:avLst/>
          </a:prstGeom>
          <a:noFill/>
        </p:spPr>
        <p:txBody>
          <a:bodyPr wrap="square" rtlCol="0">
            <a:spAutoFit/>
          </a:bodyPr>
          <a:lstStyle/>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tem</a:t>
            </a:r>
            <a:r>
              <a:rPr lang="en-US" altLang="zh-CN" sz="2000" dirty="0">
                <a:latin typeface="Tw Cen MT" panose="020B0602020104020603" pitchFamily="34" charset="77"/>
              </a:rPr>
              <a:t> </a:t>
            </a:r>
            <a:r>
              <a:rPr lang="en-US" altLang="zh-CN" sz="2000" dirty="0" err="1">
                <a:latin typeface="Tw Cen MT" panose="020B0602020104020603" pitchFamily="34" charset="77"/>
              </a:rPr>
              <a:t>componentes</a:t>
            </a:r>
            <a:r>
              <a:rPr lang="en-US" altLang="zh-CN" sz="2000" dirty="0">
                <a:latin typeface="Tw Cen MT" panose="020B0602020104020603" pitchFamily="34" charset="77"/>
              </a:rPr>
              <a:t> trusted e untrusted</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cria</a:t>
            </a:r>
            <a:r>
              <a:rPr lang="en-US" altLang="zh-CN" sz="2000" dirty="0">
                <a:latin typeface="Tw Cen MT" panose="020B0602020104020603" pitchFamily="34" charset="77"/>
              </a:rPr>
              <a:t> </a:t>
            </a:r>
            <a:r>
              <a:rPr lang="en-US" altLang="zh-CN" sz="2000" dirty="0">
                <a:solidFill>
                  <a:srgbClr val="163CFF"/>
                </a:solidFill>
                <a:latin typeface="Tw Cen MT" panose="020B0602020104020603" pitchFamily="34" charset="77"/>
              </a:rPr>
              <a:t>enclave</a:t>
            </a:r>
            <a:r>
              <a:rPr lang="en-US" altLang="zh-CN" sz="2000" dirty="0">
                <a:latin typeface="Tw Cen MT" panose="020B0602020104020603" pitchFamily="34" charset="77"/>
              </a:rPr>
              <a:t>, enclave </a:t>
            </a:r>
            <a:r>
              <a:rPr lang="en-US" altLang="zh-CN" sz="2000" dirty="0" err="1">
                <a:latin typeface="Tw Cen MT" panose="020B0602020104020603" pitchFamily="34" charset="77"/>
              </a:rPr>
              <a:t>é</a:t>
            </a:r>
            <a:r>
              <a:rPr lang="en-US" altLang="zh-CN" sz="2000" dirty="0">
                <a:latin typeface="Tw Cen MT" panose="020B0602020104020603" pitchFamily="34" charset="77"/>
              </a:rPr>
              <a:t> </a:t>
            </a:r>
            <a:r>
              <a:rPr lang="en-US" altLang="zh-CN" sz="2000" dirty="0" err="1">
                <a:latin typeface="Tw Cen MT" panose="020B0602020104020603" pitchFamily="34" charset="77"/>
              </a:rPr>
              <a:t>área</a:t>
            </a:r>
            <a:r>
              <a:rPr lang="en-US" altLang="zh-CN" sz="2000" dirty="0">
                <a:latin typeface="Tw Cen MT" panose="020B0602020104020603" pitchFamily="34" charset="77"/>
              </a:rPr>
              <a:t> de </a:t>
            </a:r>
            <a:r>
              <a:rPr lang="en-US" altLang="zh-CN" sz="2000" dirty="0" err="1">
                <a:latin typeface="Tw Cen MT" panose="020B0602020104020603" pitchFamily="34" charset="77"/>
              </a:rPr>
              <a:t>memória</a:t>
            </a:r>
            <a:r>
              <a:rPr lang="en-US" altLang="zh-CN" sz="2000" dirty="0">
                <a:latin typeface="Tw Cen MT" panose="020B0602020104020603" pitchFamily="34" charset="77"/>
              </a:rPr>
              <a:t> </a:t>
            </a:r>
            <a:r>
              <a:rPr lang="en-US" altLang="zh-CN" sz="2000" dirty="0" err="1">
                <a:latin typeface="Tw Cen MT" panose="020B0602020104020603" pitchFamily="34" charset="77"/>
              </a:rPr>
              <a:t>protegida</a:t>
            </a:r>
            <a:r>
              <a:rPr lang="en-US" altLang="zh-CN" sz="2000" dirty="0">
                <a:latin typeface="Tw Cen MT" panose="020B0602020104020603" pitchFamily="34" charset="77"/>
              </a:rPr>
              <a:t> </a:t>
            </a:r>
            <a:r>
              <a:rPr lang="en-US" altLang="zh-CN" sz="2000" dirty="0" err="1">
                <a:latin typeface="Tw Cen MT" panose="020B0602020104020603" pitchFamily="34" charset="77"/>
              </a:rPr>
              <a:t>por</a:t>
            </a:r>
            <a:r>
              <a:rPr lang="en-US" altLang="zh-CN" sz="2000" dirty="0">
                <a:latin typeface="Tw Cen MT" panose="020B0602020104020603" pitchFamily="34" charset="77"/>
              </a:rPr>
              <a:t> CPU, e OS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a:t>
            </a:r>
            <a:r>
              <a:rPr lang="en-US" altLang="zh-CN" sz="2000" dirty="0">
                <a:latin typeface="Tw Cen MT" panose="020B0602020104020603" pitchFamily="34" charset="77"/>
              </a:rPr>
              <a:t> </a:t>
            </a:r>
            <a:r>
              <a:rPr lang="en-US" altLang="zh-CN" sz="2000" dirty="0" err="1">
                <a:latin typeface="Tw Cen MT" panose="020B0602020104020603" pitchFamily="34" charset="77"/>
              </a:rPr>
              <a:t>aceder</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chama</a:t>
            </a:r>
            <a:r>
              <a:rPr lang="en-US" altLang="zh-CN" sz="2000" dirty="0">
                <a:latin typeface="Tw Cen MT" panose="020B0602020104020603" pitchFamily="34" charset="77"/>
              </a:rPr>
              <a:t> a </a:t>
            </a:r>
            <a:r>
              <a:rPr lang="en-US" altLang="zh-CN" sz="2000" dirty="0" err="1">
                <a:latin typeface="Tw Cen MT" panose="020B0602020104020603" pitchFamily="34" charset="77"/>
              </a:rPr>
              <a:t>parte</a:t>
            </a:r>
            <a:r>
              <a:rPr lang="en-US" altLang="zh-CN" sz="2000" dirty="0">
                <a:latin typeface="Tw Cen MT" panose="020B0602020104020603" pitchFamily="34" charset="77"/>
              </a:rPr>
              <a:t> trusted, e </a:t>
            </a:r>
            <a:r>
              <a:rPr lang="en-US" altLang="zh-CN" sz="2000" dirty="0" err="1">
                <a:latin typeface="Tw Cen MT" panose="020B0602020104020603" pitchFamily="34" charset="77"/>
              </a:rPr>
              <a:t>executa</a:t>
            </a:r>
            <a:r>
              <a:rPr lang="en-US" altLang="zh-CN" sz="2000" dirty="0">
                <a:latin typeface="Tw Cen MT" panose="020B0602020104020603" pitchFamily="34" charset="77"/>
              </a:rPr>
              <a:t>-se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protegido</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Dados no enclave </a:t>
            </a:r>
            <a:r>
              <a:rPr lang="en-US" altLang="zh-CN" sz="2000" dirty="0" err="1">
                <a:latin typeface="Tw Cen MT" panose="020B0602020104020603" pitchFamily="34" charset="77"/>
              </a:rPr>
              <a:t>em</a:t>
            </a:r>
            <a:r>
              <a:rPr lang="en-US" altLang="zh-CN" sz="2000" dirty="0">
                <a:latin typeface="Tw Cen MT" panose="020B0602020104020603" pitchFamily="34" charset="77"/>
              </a:rPr>
              <a:t> plaintext,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podem</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acedidos</a:t>
            </a:r>
            <a:r>
              <a:rPr lang="en-US" altLang="zh-CN" sz="2000" dirty="0">
                <a:latin typeface="Tw Cen MT" panose="020B0602020104020603" pitchFamily="34" charset="77"/>
              </a:rPr>
              <a:t> de fora e </a:t>
            </a:r>
            <a:r>
              <a:rPr lang="en-US" altLang="zh-CN" sz="2000" dirty="0" err="1">
                <a:latin typeface="Tw Cen MT" panose="020B0602020104020603" pitchFamily="34" charset="77"/>
              </a:rPr>
              <a:t>vão</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cifrados</a:t>
            </a:r>
            <a:r>
              <a:rPr lang="en-US" altLang="zh-CN" sz="2000" dirty="0">
                <a:latin typeface="Tw Cen MT" panose="020B0602020104020603" pitchFamily="34" charset="77"/>
              </a:rPr>
              <a:t> logo que </a:t>
            </a:r>
            <a:r>
              <a:rPr lang="en-US" altLang="zh-CN" sz="2000" dirty="0" err="1">
                <a:latin typeface="Tw Cen MT" panose="020B0602020104020603" pitchFamily="34" charset="77"/>
              </a:rPr>
              <a:t>saiam</a:t>
            </a:r>
            <a:r>
              <a:rPr lang="en-US" altLang="zh-CN" sz="2000" dirty="0">
                <a:latin typeface="Tw Cen MT" panose="020B0602020104020603" pitchFamily="34" charset="77"/>
              </a:rPr>
              <a:t> do enclave</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termina</a:t>
            </a:r>
            <a:r>
              <a:rPr lang="en-US" altLang="zh-CN" sz="2000" dirty="0">
                <a:latin typeface="Tw Cen MT" panose="020B0602020104020603" pitchFamily="34" charset="77"/>
              </a:rPr>
              <a:t> a </a:t>
            </a:r>
            <a:r>
              <a:rPr lang="en-US" altLang="zh-CN" sz="2000" dirty="0" err="1">
                <a:latin typeface="Tw Cen MT" panose="020B0602020104020603" pitchFamily="34" charset="77"/>
              </a:rPr>
              <a:t>tarefa</a:t>
            </a:r>
            <a:r>
              <a:rPr lang="en-US" altLang="zh-CN" sz="2000" dirty="0">
                <a:latin typeface="Tw Cen MT" panose="020B0602020104020603" pitchFamily="34" charset="77"/>
              </a:rPr>
              <a:t> do enclave e </a:t>
            </a:r>
            <a:r>
              <a:rPr lang="en-US" altLang="zh-CN" sz="2000" dirty="0" err="1">
                <a:latin typeface="Tw Cen MT" panose="020B0602020104020603" pitchFamily="34" charset="77"/>
              </a:rPr>
              <a:t>retorna</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continua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comum</a:t>
            </a:r>
            <a:endParaRPr lang="zh-CN" altLang="en-US" sz="2000" dirty="0">
              <a:latin typeface="Tw Cen MT" panose="020B0602020104020603" pitchFamily="34" charset="77"/>
            </a:endParaRPr>
          </a:p>
        </p:txBody>
      </p:sp>
      <p:sp>
        <p:nvSpPr>
          <p:cNvPr id="5" name="Date Placeholder 4">
            <a:extLst>
              <a:ext uri="{FF2B5EF4-FFF2-40B4-BE49-F238E27FC236}">
                <a16:creationId xmlns:a16="http://schemas.microsoft.com/office/drawing/2014/main" id="{39889CF0-0C08-1B40-B09F-2E44170BA50D}"/>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A93BF442-25EC-BA49-80D3-002A357255C3}"/>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8D6EC156-8991-3049-98B7-45A444A6012B}"/>
              </a:ext>
            </a:extLst>
          </p:cNvPr>
          <p:cNvSpPr>
            <a:spLocks noGrp="1"/>
          </p:cNvSpPr>
          <p:nvPr>
            <p:ph type="sldNum" sz="quarter" idx="12"/>
          </p:nvPr>
        </p:nvSpPr>
        <p:spPr/>
        <p:txBody>
          <a:bodyPr/>
          <a:lstStyle/>
          <a:p>
            <a:fld id="{BAFC06C6-5388-EF48-9B75-F2C2BBFC0E68}" type="slidenum">
              <a:rPr lang="en-US" smtClean="0"/>
              <a:t>73</a:t>
            </a:fld>
            <a:endParaRPr lang="en-US" dirty="0"/>
          </a:p>
        </p:txBody>
      </p:sp>
    </p:spTree>
    <p:extLst>
      <p:ext uri="{BB962C8B-B14F-4D97-AF65-F5344CB8AC3E}">
        <p14:creationId xmlns:p14="http://schemas.microsoft.com/office/powerpoint/2010/main" val="30123026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SGX, isolated execution</a:t>
            </a:r>
            <a:endParaRPr lang="zh-CN" altLang="en-US" dirty="0"/>
          </a:p>
        </p:txBody>
      </p:sp>
      <p:sp>
        <p:nvSpPr>
          <p:cNvPr id="3" name="内容占位符 2"/>
          <p:cNvSpPr>
            <a:spLocks noGrp="1"/>
          </p:cNvSpPr>
          <p:nvPr>
            <p:ph idx="1"/>
          </p:nvPr>
        </p:nvSpPr>
        <p:spPr/>
        <p:txBody>
          <a:bodyPr>
            <a:normAutofit/>
          </a:bodyPr>
          <a:lstStyle/>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pPr marL="0" indent="0">
              <a:buNone/>
            </a:pPr>
            <a:endParaRPr lang="en-US" altLang="zh-CN" sz="4000" dirty="0">
              <a:latin typeface="Tw Cen MT" panose="020B0602020104020603" pitchFamily="34" charset="77"/>
            </a:endParaRPr>
          </a:p>
          <a:p>
            <a:endParaRPr lang="en-US" altLang="ko-KR" sz="2400" dirty="0">
              <a:latin typeface="Tw Cen MT" panose="020B0602020104020603" pitchFamily="34" charset="77"/>
            </a:endParaRPr>
          </a:p>
          <a:p>
            <a:r>
              <a:rPr lang="en-US" altLang="ko-KR" sz="2400" dirty="0" err="1">
                <a:latin typeface="Tw Cen MT" panose="020B0602020104020603" pitchFamily="34" charset="77"/>
              </a:rPr>
              <a:t>Aplication</a:t>
            </a:r>
            <a:r>
              <a:rPr lang="en-US" altLang="ko-KR" sz="2400" dirty="0">
                <a:latin typeface="Tw Cen MT" panose="020B0602020104020603" pitchFamily="34" charset="77"/>
              </a:rPr>
              <a:t> </a:t>
            </a:r>
            <a:r>
              <a:rPr lang="en-US" altLang="ko-KR" sz="2400" dirty="0" err="1">
                <a:latin typeface="Tw Cen MT" panose="020B0602020104020603" pitchFamily="34" charset="77"/>
              </a:rPr>
              <a:t>mantém</a:t>
            </a:r>
            <a:r>
              <a:rPr lang="en-US" altLang="ko-KR" sz="2400" dirty="0">
                <a:latin typeface="Tw Cen MT" panose="020B0602020104020603" pitchFamily="34" charset="77"/>
              </a:rPr>
              <a:t> </a:t>
            </a:r>
            <a:r>
              <a:rPr lang="en-US" altLang="ko-KR" sz="2400" dirty="0" err="1">
                <a:latin typeface="Tw Cen MT" panose="020B0602020104020603" pitchFamily="34" charset="77"/>
              </a:rPr>
              <a:t>os</a:t>
            </a:r>
            <a:r>
              <a:rPr lang="en-US" altLang="ko-KR" sz="2400" dirty="0">
                <a:latin typeface="Tw Cen MT" panose="020B0602020104020603" pitchFamily="34" charset="77"/>
              </a:rPr>
              <a:t> dados e </a:t>
            </a:r>
            <a:r>
              <a:rPr lang="en-US" altLang="ko-KR" sz="2400" dirty="0" err="1">
                <a:latin typeface="Tw Cen MT" panose="020B0602020104020603" pitchFamily="34" charset="77"/>
              </a:rPr>
              <a:t>código</a:t>
            </a:r>
            <a:r>
              <a:rPr lang="en-US" altLang="ko-KR" sz="2400" dirty="0">
                <a:latin typeface="Tw Cen MT" panose="020B0602020104020603" pitchFamily="34" charset="77"/>
              </a:rPr>
              <a:t> </a:t>
            </a:r>
            <a:r>
              <a:rPr lang="en-US" altLang="ko-KR" sz="2400" dirty="0" err="1">
                <a:latin typeface="Tw Cen MT" panose="020B0602020104020603" pitchFamily="34" charset="77"/>
              </a:rPr>
              <a:t>dentro</a:t>
            </a:r>
            <a:r>
              <a:rPr lang="en-US" altLang="ko-KR" sz="2400" dirty="0">
                <a:latin typeface="Tw Cen MT" panose="020B0602020104020603" pitchFamily="34" charset="77"/>
              </a:rPr>
              <a:t> do </a:t>
            </a:r>
            <a:r>
              <a:rPr lang="en-US" altLang="ko-KR" sz="2400" dirty="0">
                <a:solidFill>
                  <a:srgbClr val="163CFF"/>
                </a:solidFill>
                <a:latin typeface="Tw Cen MT" panose="020B0602020104020603" pitchFamily="34" charset="77"/>
              </a:rPr>
              <a:t>enclave</a:t>
            </a:r>
            <a:endParaRPr lang="en-US" altLang="ko-KR" sz="2400" dirty="0">
              <a:latin typeface="Tw Cen MT" panose="020B0602020104020603" pitchFamily="34" charset="77"/>
            </a:endParaRPr>
          </a:p>
          <a:p>
            <a:pPr lvl="1"/>
            <a:r>
              <a:rPr lang="en-US" altLang="ko-KR" sz="2000" dirty="0" err="1">
                <a:latin typeface="Tw Cen MT" panose="020B0602020104020603" pitchFamily="34" charset="77"/>
              </a:rPr>
              <a:t>Menor</a:t>
            </a:r>
            <a:r>
              <a:rPr lang="en-US" altLang="ko-KR" sz="2000" dirty="0">
                <a:latin typeface="Tw Cen MT" panose="020B0602020104020603" pitchFamily="34" charset="77"/>
              </a:rPr>
              <a:t> </a:t>
            </a:r>
            <a:r>
              <a:rPr lang="en-US" altLang="ko-KR" sz="2000" dirty="0" err="1">
                <a:latin typeface="Tw Cen MT" panose="020B0602020104020603" pitchFamily="34" charset="77"/>
              </a:rPr>
              <a:t>superfície</a:t>
            </a:r>
            <a:r>
              <a:rPr lang="en-US" altLang="ko-KR" sz="2000" dirty="0">
                <a:latin typeface="Tw Cen MT" panose="020B0602020104020603" pitchFamily="34" charset="77"/>
              </a:rPr>
              <a:t> de </a:t>
            </a:r>
            <a:r>
              <a:rPr lang="en-US" altLang="ko-KR" sz="2000" dirty="0" err="1">
                <a:latin typeface="Tw Cen MT" panose="020B0602020104020603" pitchFamily="34" charset="77"/>
              </a:rPr>
              <a:t>ataque</a:t>
            </a:r>
            <a:r>
              <a:rPr lang="en-US" altLang="ko-KR" sz="2000" dirty="0">
                <a:latin typeface="Tw Cen MT" panose="020B0602020104020603" pitchFamily="34" charset="77"/>
              </a:rPr>
              <a:t> </a:t>
            </a:r>
            <a:r>
              <a:rPr lang="en-US" altLang="ko-KR" sz="2000" dirty="0" err="1">
                <a:latin typeface="Tw Cen MT" panose="020B0602020104020603" pitchFamily="34" charset="77"/>
              </a:rPr>
              <a:t>possível</a:t>
            </a:r>
            <a:r>
              <a:rPr lang="en-US" altLang="ko-KR" sz="2000" dirty="0">
                <a:latin typeface="Tw Cen MT" panose="020B0602020104020603" pitchFamily="34" charset="77"/>
              </a:rPr>
              <a:t> (</a:t>
            </a:r>
            <a:r>
              <a:rPr lang="en-US" altLang="ko-KR" sz="2000" dirty="0" err="1">
                <a:latin typeface="Tw Cen MT" panose="020B0602020104020603" pitchFamily="34" charset="77"/>
              </a:rPr>
              <a:t>aplicação</a:t>
            </a:r>
            <a:r>
              <a:rPr lang="en-US" altLang="ko-KR" sz="2000" dirty="0">
                <a:latin typeface="Tw Cen MT" panose="020B0602020104020603" pitchFamily="34" charset="77"/>
              </a:rPr>
              <a:t> + processor)</a:t>
            </a:r>
          </a:p>
          <a:p>
            <a:endParaRPr lang="zh-CN" altLang="en-US" sz="4000" dirty="0">
              <a:latin typeface="Tw Cen MT" panose="020B0602020104020603" pitchFamily="34" charset="77"/>
            </a:endParaRPr>
          </a:p>
          <a:p>
            <a:endParaRPr lang="zh-CN" altLang="en-US" sz="4000" dirty="0">
              <a:latin typeface="Tw Cen MT" panose="020B0602020104020603" pitchFamily="34" charset="77"/>
            </a:endParaRPr>
          </a:p>
        </p:txBody>
      </p:sp>
      <p:sp>
        <p:nvSpPr>
          <p:cNvPr id="4" name="TextBox 4"/>
          <p:cNvSpPr txBox="1"/>
          <p:nvPr/>
        </p:nvSpPr>
        <p:spPr>
          <a:xfrm>
            <a:off x="2861678" y="1897536"/>
            <a:ext cx="1442574" cy="369332"/>
          </a:xfrm>
          <a:prstGeom prst="rect">
            <a:avLst/>
          </a:prstGeom>
          <a:noFill/>
        </p:spPr>
        <p:txBody>
          <a:bodyPr wrap="none" rtlCol="0">
            <a:spAutoFit/>
          </a:bodyPr>
          <a:lstStyle/>
          <a:p>
            <a:r>
              <a:rPr lang="en-US" altLang="ko-KR" b="1" dirty="0">
                <a:latin typeface="Tw Cen MT" panose="020B0602020104020603" pitchFamily="34" charset="77"/>
              </a:rPr>
              <a:t>CPU Package</a:t>
            </a:r>
            <a:endParaRPr lang="ko-KR" altLang="en-US" b="1" dirty="0">
              <a:latin typeface="Tw Cen MT" panose="020B0602020104020603" pitchFamily="34" charset="77"/>
            </a:endParaRPr>
          </a:p>
        </p:txBody>
      </p:sp>
      <p:sp>
        <p:nvSpPr>
          <p:cNvPr id="5" name="TextBox 83"/>
          <p:cNvSpPr txBox="1"/>
          <p:nvPr/>
        </p:nvSpPr>
        <p:spPr>
          <a:xfrm>
            <a:off x="4980144" y="1565459"/>
            <a:ext cx="1724959" cy="369332"/>
          </a:xfrm>
          <a:prstGeom prst="rect">
            <a:avLst/>
          </a:prstGeom>
          <a:noFill/>
        </p:spPr>
        <p:txBody>
          <a:bodyPr wrap="none" rtlCol="0">
            <a:spAutoFit/>
          </a:bodyPr>
          <a:lstStyle/>
          <a:p>
            <a:r>
              <a:rPr lang="en-US" altLang="ko-KR" b="1" dirty="0">
                <a:latin typeface="Tw Cen MT" panose="020B0602020104020603" pitchFamily="34" charset="77"/>
              </a:rPr>
              <a:t>System Memory</a:t>
            </a:r>
            <a:endParaRPr lang="ko-KR" altLang="en-US" b="1" dirty="0">
              <a:latin typeface="Tw Cen MT" panose="020B0602020104020603" pitchFamily="34" charset="77"/>
            </a:endParaRPr>
          </a:p>
        </p:txBody>
      </p:sp>
      <p:sp>
        <p:nvSpPr>
          <p:cNvPr id="6" name="직사각형 10"/>
          <p:cNvSpPr/>
          <p:nvPr/>
        </p:nvSpPr>
        <p:spPr>
          <a:xfrm>
            <a:off x="5175657" y="1901899"/>
            <a:ext cx="982266" cy="17360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7" name="Picture 2" descr="https://encrypted-tbn1.gstatic.com/images?q=tbn:ANd9GcS5Jhe31P4apttL3XnCuTtr3hhw6V8jIu4IPVZ2RJi0Cg2PPD0b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678" y="2203936"/>
            <a:ext cx="1048266" cy="104826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직사각형 11"/>
          <p:cNvSpPr/>
          <p:nvPr/>
        </p:nvSpPr>
        <p:spPr>
          <a:xfrm>
            <a:off x="5175657" y="2197983"/>
            <a:ext cx="982266" cy="104756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a:latin typeface="Tw Cen MT" panose="020B0602020104020603" pitchFamily="34" charset="77"/>
              </a:rPr>
              <a:t>Enclave</a:t>
            </a: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p:txBody>
      </p:sp>
      <p:sp>
        <p:nvSpPr>
          <p:cNvPr id="9" name="직사각형 12"/>
          <p:cNvSpPr/>
          <p:nvPr/>
        </p:nvSpPr>
        <p:spPr>
          <a:xfrm>
            <a:off x="3233273" y="2598460"/>
            <a:ext cx="281628" cy="264256"/>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10" name="그룹 15"/>
          <p:cNvGrpSpPr/>
          <p:nvPr/>
        </p:nvGrpSpPr>
        <p:grpSpPr>
          <a:xfrm>
            <a:off x="1874087" y="2657485"/>
            <a:ext cx="1406811" cy="923330"/>
            <a:chOff x="-5646" y="2662480"/>
            <a:chExt cx="2250899" cy="1477327"/>
          </a:xfrm>
        </p:grpSpPr>
        <p:sp>
          <p:nvSpPr>
            <p:cNvPr id="11" name="TextBox 93"/>
            <p:cNvSpPr txBox="1"/>
            <p:nvPr/>
          </p:nvSpPr>
          <p:spPr>
            <a:xfrm>
              <a:off x="-5646" y="2662480"/>
              <a:ext cx="2160081" cy="1477327"/>
            </a:xfrm>
            <a:prstGeom prst="rect">
              <a:avLst/>
            </a:prstGeom>
            <a:noFill/>
          </p:spPr>
          <p:txBody>
            <a:bodyPr wrap="none" rtlCol="0">
              <a:spAutoFit/>
            </a:bodyPr>
            <a:lstStyle/>
            <a:p>
              <a:pPr algn="just"/>
              <a:r>
                <a:rPr lang="en-US" altLang="ko-KR" dirty="0">
                  <a:latin typeface="Tw Cen MT" panose="020B0602020104020603" pitchFamily="34" charset="77"/>
                </a:rPr>
                <a:t>Memory</a:t>
              </a:r>
            </a:p>
            <a:p>
              <a:pPr algn="just"/>
              <a:r>
                <a:rPr lang="en-US" altLang="ko-KR" dirty="0">
                  <a:latin typeface="Tw Cen MT" panose="020B0602020104020603" pitchFamily="34" charset="77"/>
                </a:rPr>
                <a:t>Encryption</a:t>
              </a:r>
            </a:p>
            <a:p>
              <a:pPr algn="just"/>
              <a:r>
                <a:rPr lang="en-US" altLang="ko-KR" dirty="0">
                  <a:latin typeface="Tw Cen MT" panose="020B0602020104020603" pitchFamily="34" charset="77"/>
                </a:rPr>
                <a:t>Engine (MEE)</a:t>
              </a:r>
            </a:p>
          </p:txBody>
        </p:sp>
        <p:sp>
          <p:nvSpPr>
            <p:cNvPr id="12" name="오른쪽 화살표 14"/>
            <p:cNvSpPr/>
            <p:nvPr/>
          </p:nvSpPr>
          <p:spPr>
            <a:xfrm>
              <a:off x="1434177" y="2773769"/>
              <a:ext cx="811076" cy="263070"/>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sp>
        <p:nvSpPr>
          <p:cNvPr id="13" name="직사각형 16"/>
          <p:cNvSpPr/>
          <p:nvPr/>
        </p:nvSpPr>
        <p:spPr>
          <a:xfrm>
            <a:off x="3657600" y="2675344"/>
            <a:ext cx="1512104" cy="12318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400">
              <a:latin typeface="Tw Cen MT" panose="020B0602020104020603" pitchFamily="34" charset="77"/>
            </a:endParaRPr>
          </a:p>
        </p:txBody>
      </p:sp>
      <p:grpSp>
        <p:nvGrpSpPr>
          <p:cNvPr id="14" name="그룹 25"/>
          <p:cNvGrpSpPr/>
          <p:nvPr/>
        </p:nvGrpSpPr>
        <p:grpSpPr>
          <a:xfrm>
            <a:off x="4019476" y="2846733"/>
            <a:ext cx="1246287" cy="466681"/>
            <a:chOff x="3426976" y="3296574"/>
            <a:chExt cx="1994058" cy="746689"/>
          </a:xfrm>
        </p:grpSpPr>
        <p:sp>
          <p:nvSpPr>
            <p:cNvPr id="15" name="TextBox 13"/>
            <p:cNvSpPr txBox="1"/>
            <p:nvPr/>
          </p:nvSpPr>
          <p:spPr>
            <a:xfrm>
              <a:off x="3761094" y="3296574"/>
              <a:ext cx="1659940" cy="590931"/>
            </a:xfrm>
            <a:prstGeom prst="rect">
              <a:avLst/>
            </a:prstGeom>
            <a:noFill/>
          </p:spPr>
          <p:txBody>
            <a:bodyPr wrap="none" rtlCol="0">
              <a:spAutoFit/>
            </a:bodyPr>
            <a:lstStyle/>
            <a:p>
              <a:r>
                <a:rPr lang="en-US" altLang="ko-KR" dirty="0">
                  <a:latin typeface="Tw Cen MT" panose="020B0602020104020603" pitchFamily="34" charset="77"/>
                </a:rPr>
                <a:t>Snooping</a:t>
              </a:r>
            </a:p>
          </p:txBody>
        </p:sp>
        <p:sp>
          <p:nvSpPr>
            <p:cNvPr id="16" name="굽은 화살표 17"/>
            <p:cNvSpPr/>
            <p:nvPr/>
          </p:nvSpPr>
          <p:spPr>
            <a:xfrm rot="16200000">
              <a:off x="3614281" y="3111231"/>
              <a:ext cx="665642" cy="1040252"/>
            </a:xfrm>
            <a:prstGeom prst="bentArrow">
              <a:avLst>
                <a:gd name="adj1" fmla="val 25000"/>
                <a:gd name="adj2" fmla="val 25000"/>
                <a:gd name="adj3" fmla="val 27862"/>
                <a:gd name="adj4" fmla="val 43750"/>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solidFill>
                  <a:schemeClr val="tx1"/>
                </a:solidFill>
                <a:latin typeface="Tw Cen MT" panose="020B0602020104020603" pitchFamily="34" charset="77"/>
              </a:endParaRPr>
            </a:p>
          </p:txBody>
        </p:sp>
        <p:grpSp>
          <p:nvGrpSpPr>
            <p:cNvPr id="17" name="그룹 96"/>
            <p:cNvGrpSpPr/>
            <p:nvPr/>
          </p:nvGrpSpPr>
          <p:grpSpPr>
            <a:xfrm>
              <a:off x="3762375" y="3737224"/>
              <a:ext cx="306039" cy="306039"/>
              <a:chOff x="7259058" y="1737874"/>
              <a:chExt cx="457200" cy="457200"/>
            </a:xfrm>
          </p:grpSpPr>
          <p:cxnSp>
            <p:nvCxnSpPr>
              <p:cNvPr id="18" name="직선 연결선 97"/>
              <p:cNvCxnSpPr>
                <a:stCxn id="19" idx="1"/>
                <a:endCxn id="1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타원 9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grpSp>
        <p:nvGrpSpPr>
          <p:cNvPr id="20" name="그룹 26"/>
          <p:cNvGrpSpPr/>
          <p:nvPr/>
        </p:nvGrpSpPr>
        <p:grpSpPr>
          <a:xfrm>
            <a:off x="5983121" y="2420232"/>
            <a:ext cx="1767588" cy="646331"/>
            <a:chOff x="6568807" y="2614169"/>
            <a:chExt cx="2828139" cy="1034127"/>
          </a:xfrm>
        </p:grpSpPr>
        <p:sp>
          <p:nvSpPr>
            <p:cNvPr id="21" name="TextBox 91"/>
            <p:cNvSpPr txBox="1"/>
            <p:nvPr/>
          </p:nvSpPr>
          <p:spPr>
            <a:xfrm>
              <a:off x="7290421" y="2614169"/>
              <a:ext cx="2106525" cy="1034127"/>
            </a:xfrm>
            <a:prstGeom prst="rect">
              <a:avLst/>
            </a:prstGeom>
            <a:noFill/>
          </p:spPr>
          <p:txBody>
            <a:bodyPr wrap="none" rtlCol="0">
              <a:spAutoFit/>
            </a:bodyPr>
            <a:lstStyle/>
            <a:p>
              <a:r>
                <a:rPr lang="en-US" altLang="ko-KR" dirty="0">
                  <a:latin typeface="Tw Cen MT" panose="020B0602020104020603" pitchFamily="34" charset="77"/>
                </a:rPr>
                <a:t>Access from </a:t>
              </a:r>
            </a:p>
            <a:p>
              <a:r>
                <a:rPr lang="en-US" altLang="ko-KR" dirty="0">
                  <a:latin typeface="Tw Cen MT" panose="020B0602020104020603" pitchFamily="34" charset="77"/>
                </a:rPr>
                <a:t>OS/VMM</a:t>
              </a:r>
            </a:p>
          </p:txBody>
        </p:sp>
        <p:sp>
          <p:nvSpPr>
            <p:cNvPr id="22" name="오른쪽 화살표 95"/>
            <p:cNvSpPr/>
            <p:nvPr/>
          </p:nvSpPr>
          <p:spPr>
            <a:xfrm rot="10800000">
              <a:off x="6568807" y="2818151"/>
              <a:ext cx="657646" cy="387723"/>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23" name="그룹 21"/>
            <p:cNvGrpSpPr/>
            <p:nvPr/>
          </p:nvGrpSpPr>
          <p:grpSpPr>
            <a:xfrm>
              <a:off x="6843984" y="2867668"/>
              <a:ext cx="306039" cy="306039"/>
              <a:chOff x="7259058" y="1737874"/>
              <a:chExt cx="457200" cy="457200"/>
            </a:xfrm>
          </p:grpSpPr>
          <p:cxnSp>
            <p:nvCxnSpPr>
              <p:cNvPr id="24" name="직선 연결선 20"/>
              <p:cNvCxnSpPr>
                <a:stCxn id="25" idx="1"/>
                <a:endCxn id="25"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타원 1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sp>
        <p:nvSpPr>
          <p:cNvPr id="26" name="직사각형 24"/>
          <p:cNvSpPr/>
          <p:nvPr/>
        </p:nvSpPr>
        <p:spPr>
          <a:xfrm>
            <a:off x="5175276" y="2637381"/>
            <a:ext cx="256355" cy="124705"/>
          </a:xfrm>
          <a:prstGeom prst="rect">
            <a:avLst/>
          </a:prstGeom>
          <a:pattFill prst="wdUp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sp>
        <p:nvSpPr>
          <p:cNvPr id="27" name="직사각형 102"/>
          <p:cNvSpPr/>
          <p:nvPr/>
        </p:nvSpPr>
        <p:spPr>
          <a:xfrm>
            <a:off x="3245909" y="2640876"/>
            <a:ext cx="256355" cy="1247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28" name="Picture 4" descr="http://icons.iconarchive.com/icons/aha-soft/security/256/key-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5289" y="2431662"/>
            <a:ext cx="273910" cy="27391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직사각형 27"/>
          <p:cNvSpPr/>
          <p:nvPr/>
        </p:nvSpPr>
        <p:spPr>
          <a:xfrm>
            <a:off x="5138537" y="2732244"/>
            <a:ext cx="1016566" cy="830997"/>
          </a:xfrm>
          <a:prstGeom prst="rect">
            <a:avLst/>
          </a:prstGeom>
        </p:spPr>
        <p:txBody>
          <a:bodyPr wrap="square">
            <a:spAutoFit/>
          </a:bodyPr>
          <a:lstStyle/>
          <a:p>
            <a:pPr algn="ctr"/>
            <a:r>
              <a:rPr lang="en-US" altLang="ko-KR" sz="1600" dirty="0">
                <a:latin typeface="Tw Cen MT" panose="020B0602020104020603" pitchFamily="34" charset="77"/>
              </a:rPr>
              <a:t>Encrypted</a:t>
            </a:r>
          </a:p>
          <a:p>
            <a:pPr algn="ctr"/>
            <a:r>
              <a:rPr lang="en-US" altLang="ko-KR" sz="1600" dirty="0">
                <a:latin typeface="Tw Cen MT" panose="020B0602020104020603" pitchFamily="34" charset="77"/>
              </a:rPr>
              <a:t>code/data</a:t>
            </a:r>
          </a:p>
        </p:txBody>
      </p:sp>
      <p:sp>
        <p:nvSpPr>
          <p:cNvPr id="30" name="Date Placeholder 29">
            <a:extLst>
              <a:ext uri="{FF2B5EF4-FFF2-40B4-BE49-F238E27FC236}">
                <a16:creationId xmlns:a16="http://schemas.microsoft.com/office/drawing/2014/main" id="{A047FAF1-014E-D740-8F6B-7185B5E81EB0}"/>
              </a:ext>
            </a:extLst>
          </p:cNvPr>
          <p:cNvSpPr>
            <a:spLocks noGrp="1"/>
          </p:cNvSpPr>
          <p:nvPr>
            <p:ph type="dt" sz="half" idx="10"/>
          </p:nvPr>
        </p:nvSpPr>
        <p:spPr/>
        <p:txBody>
          <a:bodyPr/>
          <a:lstStyle/>
          <a:p>
            <a:r>
              <a:rPr lang="en-US"/>
              <a:t>2019</a:t>
            </a:r>
            <a:endParaRPr lang="en-US" dirty="0"/>
          </a:p>
        </p:txBody>
      </p:sp>
      <p:sp>
        <p:nvSpPr>
          <p:cNvPr id="31" name="Footer Placeholder 30">
            <a:extLst>
              <a:ext uri="{FF2B5EF4-FFF2-40B4-BE49-F238E27FC236}">
                <a16:creationId xmlns:a16="http://schemas.microsoft.com/office/drawing/2014/main" id="{D18A0C02-853B-2240-BA8D-8D93AF8ACAB9}"/>
              </a:ext>
            </a:extLst>
          </p:cNvPr>
          <p:cNvSpPr>
            <a:spLocks noGrp="1"/>
          </p:cNvSpPr>
          <p:nvPr>
            <p:ph type="ftr" sz="quarter" idx="11"/>
          </p:nvPr>
        </p:nvSpPr>
        <p:spPr/>
        <p:txBody>
          <a:bodyPr/>
          <a:lstStyle/>
          <a:p>
            <a:r>
              <a:rPr lang="en-US"/>
              <a:t>Cloud Security - Nuno Santos</a:t>
            </a:r>
            <a:endParaRPr lang="en-US" dirty="0"/>
          </a:p>
        </p:txBody>
      </p:sp>
      <p:sp>
        <p:nvSpPr>
          <p:cNvPr id="32" name="Slide Number Placeholder 31">
            <a:extLst>
              <a:ext uri="{FF2B5EF4-FFF2-40B4-BE49-F238E27FC236}">
                <a16:creationId xmlns:a16="http://schemas.microsoft.com/office/drawing/2014/main" id="{B237640F-8590-7847-B7FA-1F2DE3727D60}"/>
              </a:ext>
            </a:extLst>
          </p:cNvPr>
          <p:cNvSpPr>
            <a:spLocks noGrp="1"/>
          </p:cNvSpPr>
          <p:nvPr>
            <p:ph type="sldNum" sz="quarter" idx="12"/>
          </p:nvPr>
        </p:nvSpPr>
        <p:spPr/>
        <p:txBody>
          <a:bodyPr/>
          <a:lstStyle/>
          <a:p>
            <a:fld id="{BAFC06C6-5388-EF48-9B75-F2C2BBFC0E68}" type="slidenum">
              <a:rPr lang="en-US" smtClean="0"/>
              <a:t>74</a:t>
            </a:fld>
            <a:endParaRPr lang="en-US" dirty="0"/>
          </a:p>
        </p:txBody>
      </p:sp>
    </p:spTree>
    <p:extLst>
      <p:ext uri="{BB962C8B-B14F-4D97-AF65-F5344CB8AC3E}">
        <p14:creationId xmlns:p14="http://schemas.microsoft.com/office/powerpoint/2010/main" val="2413618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09D2-037D-7C40-A078-F705E7AA1213}"/>
              </a:ext>
            </a:extLst>
          </p:cNvPr>
          <p:cNvSpPr>
            <a:spLocks noGrp="1"/>
          </p:cNvSpPr>
          <p:nvPr>
            <p:ph type="title"/>
          </p:nvPr>
        </p:nvSpPr>
        <p:spPr/>
        <p:txBody>
          <a:bodyPr/>
          <a:lstStyle/>
          <a:p>
            <a:r>
              <a:rPr lang="en-US" dirty="0" err="1"/>
              <a:t>Já</a:t>
            </a:r>
            <a:r>
              <a:rPr lang="en-US" dirty="0"/>
              <a:t> </a:t>
            </a:r>
            <a:r>
              <a:rPr lang="en-US" dirty="0" err="1"/>
              <a:t>suportado</a:t>
            </a:r>
            <a:r>
              <a:rPr lang="en-US" dirty="0"/>
              <a:t> </a:t>
            </a:r>
            <a:r>
              <a:rPr lang="en-US" dirty="0" err="1"/>
              <a:t>pelos</a:t>
            </a:r>
            <a:r>
              <a:rPr lang="en-US" dirty="0"/>
              <a:t> </a:t>
            </a:r>
            <a:r>
              <a:rPr lang="en-US" dirty="0" err="1"/>
              <a:t>serviços</a:t>
            </a:r>
            <a:r>
              <a:rPr lang="en-US" dirty="0"/>
              <a:t> da MS Azure</a:t>
            </a:r>
          </a:p>
        </p:txBody>
      </p:sp>
      <p:sp>
        <p:nvSpPr>
          <p:cNvPr id="3" name="Date Placeholder 2">
            <a:extLst>
              <a:ext uri="{FF2B5EF4-FFF2-40B4-BE49-F238E27FC236}">
                <a16:creationId xmlns:a16="http://schemas.microsoft.com/office/drawing/2014/main" id="{63CF6777-FF35-EF42-9745-8EB75A0D446A}"/>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4A256C79-EB29-2F43-BA09-0341938C0407}"/>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305FDB03-F54A-E64A-9E76-217885E32194}"/>
              </a:ext>
            </a:extLst>
          </p:cNvPr>
          <p:cNvSpPr>
            <a:spLocks noGrp="1"/>
          </p:cNvSpPr>
          <p:nvPr>
            <p:ph type="sldNum" sz="quarter" idx="12"/>
          </p:nvPr>
        </p:nvSpPr>
        <p:spPr/>
        <p:txBody>
          <a:bodyPr/>
          <a:lstStyle/>
          <a:p>
            <a:fld id="{BAFC06C6-5388-EF48-9B75-F2C2BBFC0E68}" type="slidenum">
              <a:rPr lang="en-US" smtClean="0"/>
              <a:t>75</a:t>
            </a:fld>
            <a:endParaRPr lang="en-US" dirty="0"/>
          </a:p>
        </p:txBody>
      </p:sp>
      <p:grpSp>
        <p:nvGrpSpPr>
          <p:cNvPr id="8" name="Group 7">
            <a:extLst>
              <a:ext uri="{FF2B5EF4-FFF2-40B4-BE49-F238E27FC236}">
                <a16:creationId xmlns:a16="http://schemas.microsoft.com/office/drawing/2014/main" id="{F096C40D-D3E4-0F47-843D-C33F31D7FFE3}"/>
              </a:ext>
            </a:extLst>
          </p:cNvPr>
          <p:cNvGrpSpPr>
            <a:grpSpLocks noChangeAspect="1"/>
          </p:cNvGrpSpPr>
          <p:nvPr/>
        </p:nvGrpSpPr>
        <p:grpSpPr>
          <a:xfrm>
            <a:off x="1200150" y="1981200"/>
            <a:ext cx="6712305" cy="3753593"/>
            <a:chOff x="471949" y="1673250"/>
            <a:chExt cx="7096845" cy="3968632"/>
          </a:xfrm>
        </p:grpSpPr>
        <p:sp>
          <p:nvSpPr>
            <p:cNvPr id="9" name="Rounded Rectangle 8">
              <a:extLst>
                <a:ext uri="{FF2B5EF4-FFF2-40B4-BE49-F238E27FC236}">
                  <a16:creationId xmlns:a16="http://schemas.microsoft.com/office/drawing/2014/main" id="{C24E41CE-372C-3742-AD89-0398952A94F9}"/>
                </a:ext>
              </a:extLst>
            </p:cNvPr>
            <p:cNvSpPr/>
            <p:nvPr/>
          </p:nvSpPr>
          <p:spPr>
            <a:xfrm>
              <a:off x="471949" y="16732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0" name="Rounded Rectangle 9">
              <a:extLst>
                <a:ext uri="{FF2B5EF4-FFF2-40B4-BE49-F238E27FC236}">
                  <a16:creationId xmlns:a16="http://schemas.microsoft.com/office/drawing/2014/main" id="{EC04C8E0-6B20-6F4E-BD14-F508280F99D2}"/>
                </a:ext>
              </a:extLst>
            </p:cNvPr>
            <p:cNvSpPr/>
            <p:nvPr/>
          </p:nvSpPr>
          <p:spPr>
            <a:xfrm>
              <a:off x="675149" y="18764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1" name="Rounded Rectangle 10">
              <a:extLst>
                <a:ext uri="{FF2B5EF4-FFF2-40B4-BE49-F238E27FC236}">
                  <a16:creationId xmlns:a16="http://schemas.microsoft.com/office/drawing/2014/main" id="{055CC493-537E-C247-B326-B1EA3A6DAFA9}"/>
                </a:ext>
              </a:extLst>
            </p:cNvPr>
            <p:cNvSpPr/>
            <p:nvPr/>
          </p:nvSpPr>
          <p:spPr>
            <a:xfrm>
              <a:off x="878350" y="2079651"/>
              <a:ext cx="1138369" cy="3562231"/>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r>
                <a:rPr lang="en-US" sz="1067" dirty="0">
                  <a:solidFill>
                    <a:prstClr val="white"/>
                  </a:solidFill>
                </a:rPr>
                <a:t>Azure Confidential Cloud &amp;</a:t>
              </a:r>
            </a:p>
            <a:p>
              <a:pPr algn="ctr" defTabSz="914286"/>
              <a:r>
                <a:rPr lang="en-US" sz="1067" dirty="0">
                  <a:solidFill>
                    <a:prstClr val="white"/>
                  </a:solidFill>
                </a:rPr>
                <a:t>Data Provider</a:t>
              </a:r>
            </a:p>
          </p:txBody>
        </p:sp>
        <p:sp>
          <p:nvSpPr>
            <p:cNvPr id="12" name="Rounded Rectangle 11">
              <a:extLst>
                <a:ext uri="{FF2B5EF4-FFF2-40B4-BE49-F238E27FC236}">
                  <a16:creationId xmlns:a16="http://schemas.microsoft.com/office/drawing/2014/main" id="{99C55B91-9CB7-7B40-91CD-4357A67CCAF6}"/>
                </a:ext>
              </a:extLst>
            </p:cNvPr>
            <p:cNvSpPr/>
            <p:nvPr/>
          </p:nvSpPr>
          <p:spPr>
            <a:xfrm>
              <a:off x="3426190" y="1673250"/>
              <a:ext cx="4142604" cy="3562232"/>
            </a:xfrm>
            <a:prstGeom prst="roundRect">
              <a:avLst>
                <a:gd name="adj" fmla="val 1408"/>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schemeClr val="accent3"/>
                  </a:solidFill>
                </a:rPr>
                <a:t>Untrusted - CSP Environment</a:t>
              </a:r>
            </a:p>
          </p:txBody>
        </p:sp>
        <p:grpSp>
          <p:nvGrpSpPr>
            <p:cNvPr id="13" name="Group 12">
              <a:extLst>
                <a:ext uri="{FF2B5EF4-FFF2-40B4-BE49-F238E27FC236}">
                  <a16:creationId xmlns:a16="http://schemas.microsoft.com/office/drawing/2014/main" id="{B2981CBD-F3A5-2448-A43A-3ACA27D6DE9D}"/>
                </a:ext>
              </a:extLst>
            </p:cNvPr>
            <p:cNvGrpSpPr/>
            <p:nvPr/>
          </p:nvGrpSpPr>
          <p:grpSpPr>
            <a:xfrm>
              <a:off x="3669379" y="2080587"/>
              <a:ext cx="3656224" cy="2938443"/>
              <a:chOff x="2756423" y="1458088"/>
              <a:chExt cx="2742168" cy="2203832"/>
            </a:xfrm>
          </p:grpSpPr>
          <p:sp>
            <p:nvSpPr>
              <p:cNvPr id="33" name="Rounded Rectangle 32">
                <a:extLst>
                  <a:ext uri="{FF2B5EF4-FFF2-40B4-BE49-F238E27FC236}">
                    <a16:creationId xmlns:a16="http://schemas.microsoft.com/office/drawing/2014/main" id="{9D286BD9-3387-1E43-9CFE-0BCD9504A10A}"/>
                  </a:ext>
                </a:extLst>
              </p:cNvPr>
              <p:cNvSpPr/>
              <p:nvPr/>
            </p:nvSpPr>
            <p:spPr>
              <a:xfrm>
                <a:off x="3192896" y="1739610"/>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4" name="Rounded Rectangle 33">
                <a:extLst>
                  <a:ext uri="{FF2B5EF4-FFF2-40B4-BE49-F238E27FC236}">
                    <a16:creationId xmlns:a16="http://schemas.microsoft.com/office/drawing/2014/main" id="{8E56E468-B5BC-994D-90B4-82F5085B94A9}"/>
                  </a:ext>
                </a:extLst>
              </p:cNvPr>
              <p:cNvSpPr/>
              <p:nvPr/>
            </p:nvSpPr>
            <p:spPr>
              <a:xfrm>
                <a:off x="2974659" y="1598849"/>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5" name="Rounded Rectangle 34">
                <a:extLst>
                  <a:ext uri="{FF2B5EF4-FFF2-40B4-BE49-F238E27FC236}">
                    <a16:creationId xmlns:a16="http://schemas.microsoft.com/office/drawing/2014/main" id="{AF2DD6CE-32EC-AE4B-85B8-2E2AA4807D58}"/>
                  </a:ext>
                </a:extLst>
              </p:cNvPr>
              <p:cNvSpPr/>
              <p:nvPr/>
            </p:nvSpPr>
            <p:spPr>
              <a:xfrm>
                <a:off x="2756423" y="1458088"/>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prstClr val="white"/>
                    </a:solidFill>
                  </a:rPr>
                  <a:t>Trusted – Intel</a:t>
                </a:r>
                <a:r>
                  <a:rPr lang="en-US" sz="1600">
                    <a:solidFill>
                      <a:prstClr val="white"/>
                    </a:solidFill>
                  </a:rPr>
                  <a:t>® SGX </a:t>
                </a:r>
                <a:r>
                  <a:rPr lang="en-US" sz="1600" dirty="0">
                    <a:solidFill>
                      <a:prstClr val="white"/>
                    </a:solidFill>
                  </a:rPr>
                  <a:t>enclave </a:t>
                </a:r>
              </a:p>
            </p:txBody>
          </p:sp>
        </p:grpSp>
        <p:sp>
          <p:nvSpPr>
            <p:cNvPr id="14" name="Rectangle 13">
              <a:extLst>
                <a:ext uri="{FF2B5EF4-FFF2-40B4-BE49-F238E27FC236}">
                  <a16:creationId xmlns:a16="http://schemas.microsoft.com/office/drawing/2014/main" id="{19C563AE-E94A-C641-BDE3-0E0B1DD5DA49}"/>
                </a:ext>
              </a:extLst>
            </p:cNvPr>
            <p:cNvSpPr/>
            <p:nvPr/>
          </p:nvSpPr>
          <p:spPr>
            <a:xfrm>
              <a:off x="3669379" y="2504717"/>
              <a:ext cx="1537132" cy="520654"/>
            </a:xfrm>
            <a:prstGeom prst="rect">
              <a:avLst/>
            </a:prstGeom>
          </p:spPr>
          <p:txBody>
            <a:bodyPr wrap="square">
              <a:spAutoFit/>
            </a:bodyPr>
            <a:lstStyle/>
            <a:p>
              <a:pPr algn="ctr" defTabSz="914286"/>
              <a:r>
                <a:rPr lang="en-US" sz="1300" dirty="0">
                  <a:solidFill>
                    <a:prstClr val="white"/>
                  </a:solidFill>
                </a:rPr>
                <a:t>Protected </a:t>
              </a:r>
            </a:p>
            <a:p>
              <a:pPr algn="ctr" defTabSz="914286"/>
              <a:r>
                <a:rPr lang="en-US" sz="1300" dirty="0">
                  <a:solidFill>
                    <a:prstClr val="white"/>
                  </a:solidFill>
                </a:rPr>
                <a:t>Application</a:t>
              </a:r>
            </a:p>
          </p:txBody>
        </p:sp>
        <p:sp>
          <p:nvSpPr>
            <p:cNvPr id="15" name="Rectangle 14">
              <a:extLst>
                <a:ext uri="{FF2B5EF4-FFF2-40B4-BE49-F238E27FC236}">
                  <a16:creationId xmlns:a16="http://schemas.microsoft.com/office/drawing/2014/main" id="{8FBA4DEB-4E2B-1C41-BC98-C8BF4796FD1B}"/>
                </a:ext>
              </a:extLst>
            </p:cNvPr>
            <p:cNvSpPr/>
            <p:nvPr/>
          </p:nvSpPr>
          <p:spPr>
            <a:xfrm>
              <a:off x="5212360" y="2504717"/>
              <a:ext cx="1537132" cy="520654"/>
            </a:xfrm>
            <a:prstGeom prst="rect">
              <a:avLst/>
            </a:prstGeom>
          </p:spPr>
          <p:txBody>
            <a:bodyPr wrap="square">
              <a:spAutoFit/>
            </a:bodyPr>
            <a:lstStyle/>
            <a:p>
              <a:pPr algn="ctr" defTabSz="914286"/>
              <a:r>
                <a:rPr lang="en-US" sz="1300" dirty="0">
                  <a:solidFill>
                    <a:prstClr val="white"/>
                  </a:solidFill>
                </a:rPr>
                <a:t>Protected </a:t>
              </a:r>
              <a:br>
                <a:rPr lang="en-US" sz="1300" dirty="0">
                  <a:solidFill>
                    <a:prstClr val="white"/>
                  </a:solidFill>
                </a:rPr>
              </a:br>
              <a:r>
                <a:rPr lang="en-US" sz="1300" dirty="0">
                  <a:solidFill>
                    <a:prstClr val="white"/>
                  </a:solidFill>
                </a:rPr>
                <a:t>Input Data</a:t>
              </a:r>
            </a:p>
          </p:txBody>
        </p:sp>
        <p:sp>
          <p:nvSpPr>
            <p:cNvPr id="16" name="Rectangle 15">
              <a:extLst>
                <a:ext uri="{FF2B5EF4-FFF2-40B4-BE49-F238E27FC236}">
                  <a16:creationId xmlns:a16="http://schemas.microsoft.com/office/drawing/2014/main" id="{CEE6511D-C33F-D94A-B2B7-F2EA80340B2C}"/>
                </a:ext>
              </a:extLst>
            </p:cNvPr>
            <p:cNvSpPr/>
            <p:nvPr/>
          </p:nvSpPr>
          <p:spPr>
            <a:xfrm>
              <a:off x="3669379" y="3677074"/>
              <a:ext cx="1537132" cy="309139"/>
            </a:xfrm>
            <a:prstGeom prst="rect">
              <a:avLst/>
            </a:prstGeom>
          </p:spPr>
          <p:txBody>
            <a:bodyPr wrap="square">
              <a:spAutoFit/>
            </a:bodyPr>
            <a:lstStyle/>
            <a:p>
              <a:pPr algn="ctr" defTabSz="914286"/>
              <a:r>
                <a:rPr lang="en-US" sz="1300" dirty="0">
                  <a:solidFill>
                    <a:prstClr val="white"/>
                  </a:solidFill>
                </a:rPr>
                <a:t>Secrets</a:t>
              </a:r>
            </a:p>
          </p:txBody>
        </p:sp>
        <p:sp>
          <p:nvSpPr>
            <p:cNvPr id="17" name="Rectangle 16">
              <a:extLst>
                <a:ext uri="{FF2B5EF4-FFF2-40B4-BE49-F238E27FC236}">
                  <a16:creationId xmlns:a16="http://schemas.microsoft.com/office/drawing/2014/main" id="{0C715878-79E8-C645-BAB0-D7624A43AD91}"/>
                </a:ext>
              </a:extLst>
            </p:cNvPr>
            <p:cNvSpPr/>
            <p:nvPr/>
          </p:nvSpPr>
          <p:spPr>
            <a:xfrm>
              <a:off x="5212360" y="4005367"/>
              <a:ext cx="1537132" cy="455572"/>
            </a:xfrm>
            <a:prstGeom prst="rect">
              <a:avLst/>
            </a:prstGeom>
          </p:spPr>
          <p:txBody>
            <a:bodyPr wrap="square">
              <a:spAutoFit/>
            </a:bodyPr>
            <a:lstStyle/>
            <a:p>
              <a:pPr algn="ctr" defTabSz="914286"/>
              <a:r>
                <a:rPr lang="en-US" sz="1100" dirty="0">
                  <a:solidFill>
                    <a:prstClr val="white"/>
                  </a:solidFill>
                </a:rPr>
                <a:t>Ex. SSN, City, Credit Card Number</a:t>
              </a:r>
            </a:p>
          </p:txBody>
        </p:sp>
        <p:sp>
          <p:nvSpPr>
            <p:cNvPr id="18" name="Right Arrow 17">
              <a:extLst>
                <a:ext uri="{FF2B5EF4-FFF2-40B4-BE49-F238E27FC236}">
                  <a16:creationId xmlns:a16="http://schemas.microsoft.com/office/drawing/2014/main" id="{28A7E798-159E-8C45-96C1-32F607F3C479}"/>
                </a:ext>
              </a:extLst>
            </p:cNvPr>
            <p:cNvSpPr/>
            <p:nvPr/>
          </p:nvSpPr>
          <p:spPr>
            <a:xfrm>
              <a:off x="1976728" y="2557112"/>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9" name="Right Arrow 18">
              <a:extLst>
                <a:ext uri="{FF2B5EF4-FFF2-40B4-BE49-F238E27FC236}">
                  <a16:creationId xmlns:a16="http://schemas.microsoft.com/office/drawing/2014/main" id="{3FC4371D-0059-FD4A-94B4-6BDD5FB8FAA8}"/>
                </a:ext>
              </a:extLst>
            </p:cNvPr>
            <p:cNvSpPr/>
            <p:nvPr/>
          </p:nvSpPr>
          <p:spPr>
            <a:xfrm flipH="1">
              <a:off x="1976728" y="3626875"/>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20" name="Rectangle 19">
              <a:extLst>
                <a:ext uri="{FF2B5EF4-FFF2-40B4-BE49-F238E27FC236}">
                  <a16:creationId xmlns:a16="http://schemas.microsoft.com/office/drawing/2014/main" id="{C2A93EFE-5A01-5642-AC9D-B12CB1CC4FFA}"/>
                </a:ext>
              </a:extLst>
            </p:cNvPr>
            <p:cNvSpPr/>
            <p:nvPr/>
          </p:nvSpPr>
          <p:spPr>
            <a:xfrm>
              <a:off x="1976727" y="2023633"/>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a:t>
              </a:r>
              <a:br>
                <a:rPr lang="en-US" sz="1300" dirty="0">
                  <a:solidFill>
                    <a:prstClr val="black">
                      <a:lumMod val="65000"/>
                      <a:lumOff val="35000"/>
                    </a:prstClr>
                  </a:solidFill>
                </a:rPr>
              </a:br>
              <a:r>
                <a:rPr lang="en-US" sz="1300" dirty="0">
                  <a:solidFill>
                    <a:prstClr val="black">
                      <a:lumMod val="65000"/>
                      <a:lumOff val="35000"/>
                    </a:prstClr>
                  </a:solidFill>
                </a:rPr>
                <a:t>Data</a:t>
              </a:r>
            </a:p>
          </p:txBody>
        </p:sp>
        <p:sp>
          <p:nvSpPr>
            <p:cNvPr id="21" name="Rectangle 20">
              <a:extLst>
                <a:ext uri="{FF2B5EF4-FFF2-40B4-BE49-F238E27FC236}">
                  <a16:creationId xmlns:a16="http://schemas.microsoft.com/office/drawing/2014/main" id="{B1F865FA-702B-344B-A27D-10B22A7E3962}"/>
                </a:ext>
              </a:extLst>
            </p:cNvPr>
            <p:cNvSpPr/>
            <p:nvPr/>
          </p:nvSpPr>
          <p:spPr>
            <a:xfrm>
              <a:off x="1976727" y="3093396"/>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Results</a:t>
              </a:r>
            </a:p>
          </p:txBody>
        </p:sp>
        <p:grpSp>
          <p:nvGrpSpPr>
            <p:cNvPr id="22" name="Group 21">
              <a:extLst>
                <a:ext uri="{FF2B5EF4-FFF2-40B4-BE49-F238E27FC236}">
                  <a16:creationId xmlns:a16="http://schemas.microsoft.com/office/drawing/2014/main" id="{B1A3F103-862F-C74E-B5A2-36D2BA4415FC}"/>
                </a:ext>
              </a:extLst>
            </p:cNvPr>
            <p:cNvGrpSpPr/>
            <p:nvPr/>
          </p:nvGrpSpPr>
          <p:grpSpPr>
            <a:xfrm>
              <a:off x="5687381" y="3203407"/>
              <a:ext cx="587088" cy="739989"/>
              <a:chOff x="6892603" y="1492632"/>
              <a:chExt cx="321855" cy="405680"/>
            </a:xfrm>
            <a:solidFill>
              <a:srgbClr val="FFFFFF"/>
            </a:solidFill>
          </p:grpSpPr>
          <p:sp>
            <p:nvSpPr>
              <p:cNvPr id="29" name="Freeform 404">
                <a:extLst>
                  <a:ext uri="{FF2B5EF4-FFF2-40B4-BE49-F238E27FC236}">
                    <a16:creationId xmlns:a16="http://schemas.microsoft.com/office/drawing/2014/main" id="{3B032947-7072-E949-9AB2-19CC744BD93B}"/>
                  </a:ext>
                </a:extLst>
              </p:cNvPr>
              <p:cNvSpPr>
                <a:spLocks/>
              </p:cNvSpPr>
              <p:nvPr/>
            </p:nvSpPr>
            <p:spPr bwMode="auto">
              <a:xfrm>
                <a:off x="6944796" y="1554315"/>
                <a:ext cx="219051" cy="31632"/>
              </a:xfrm>
              <a:custGeom>
                <a:avLst/>
                <a:gdLst>
                  <a:gd name="T0" fmla="*/ 116 w 117"/>
                  <a:gd name="T1" fmla="*/ 17 h 17"/>
                  <a:gd name="T2" fmla="*/ 1 w 117"/>
                  <a:gd name="T3" fmla="*/ 17 h 17"/>
                  <a:gd name="T4" fmla="*/ 0 w 117"/>
                  <a:gd name="T5" fmla="*/ 16 h 17"/>
                  <a:gd name="T6" fmla="*/ 0 w 117"/>
                  <a:gd name="T7" fmla="*/ 0 h 17"/>
                  <a:gd name="T8" fmla="*/ 1 w 117"/>
                  <a:gd name="T9" fmla="*/ 0 h 17"/>
                  <a:gd name="T10" fmla="*/ 116 w 117"/>
                  <a:gd name="T11" fmla="*/ 0 h 17"/>
                  <a:gd name="T12" fmla="*/ 117 w 117"/>
                  <a:gd name="T13" fmla="*/ 0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0"/>
                      <a:pt x="0" y="0"/>
                      <a:pt x="0" y="0"/>
                    </a:cubicBezTo>
                    <a:cubicBezTo>
                      <a:pt x="0" y="0"/>
                      <a:pt x="0" y="0"/>
                      <a:pt x="1" y="0"/>
                    </a:cubicBezTo>
                    <a:cubicBezTo>
                      <a:pt x="116" y="0"/>
                      <a:pt x="116" y="0"/>
                      <a:pt x="116" y="0"/>
                    </a:cubicBezTo>
                    <a:cubicBezTo>
                      <a:pt x="116" y="0"/>
                      <a:pt x="117" y="0"/>
                      <a:pt x="117" y="0"/>
                    </a:cubicBezTo>
                    <a:cubicBezTo>
                      <a:pt x="117" y="16"/>
                      <a:pt x="117" y="16"/>
                      <a:pt x="117" y="16"/>
                    </a:cubicBezTo>
                    <a:cubicBezTo>
                      <a:pt x="117" y="17"/>
                      <a:pt x="116" y="17"/>
                      <a:pt x="116" y="17"/>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0" name="Freeform 405">
                <a:extLst>
                  <a:ext uri="{FF2B5EF4-FFF2-40B4-BE49-F238E27FC236}">
                    <a16:creationId xmlns:a16="http://schemas.microsoft.com/office/drawing/2014/main" id="{6F4338A3-47C2-E04F-BF16-6B7D6AA7B4E7}"/>
                  </a:ext>
                </a:extLst>
              </p:cNvPr>
              <p:cNvSpPr>
                <a:spLocks/>
              </p:cNvSpPr>
              <p:nvPr/>
            </p:nvSpPr>
            <p:spPr bwMode="auto">
              <a:xfrm>
                <a:off x="6944796" y="1612043"/>
                <a:ext cx="216679" cy="31632"/>
              </a:xfrm>
              <a:custGeom>
                <a:avLst/>
                <a:gdLst>
                  <a:gd name="T0" fmla="*/ 116 w 116"/>
                  <a:gd name="T1" fmla="*/ 17 h 17"/>
                  <a:gd name="T2" fmla="*/ 1 w 116"/>
                  <a:gd name="T3" fmla="*/ 17 h 17"/>
                  <a:gd name="T4" fmla="*/ 0 w 116"/>
                  <a:gd name="T5" fmla="*/ 16 h 17"/>
                  <a:gd name="T6" fmla="*/ 0 w 116"/>
                  <a:gd name="T7" fmla="*/ 1 h 17"/>
                  <a:gd name="T8" fmla="*/ 1 w 116"/>
                  <a:gd name="T9" fmla="*/ 0 h 17"/>
                  <a:gd name="T10" fmla="*/ 116 w 116"/>
                  <a:gd name="T11" fmla="*/ 0 h 17"/>
                  <a:gd name="T12" fmla="*/ 116 w 116"/>
                  <a:gd name="T13" fmla="*/ 1 h 17"/>
                  <a:gd name="T14" fmla="*/ 116 w 116"/>
                  <a:gd name="T15" fmla="*/ 16 h 17"/>
                  <a:gd name="T16" fmla="*/ 116 w 1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6" y="0"/>
                      <a:pt x="116" y="1"/>
                    </a:cubicBezTo>
                    <a:cubicBezTo>
                      <a:pt x="116" y="16"/>
                      <a:pt x="116" y="16"/>
                      <a:pt x="116" y="16"/>
                    </a:cubicBezTo>
                    <a:cubicBezTo>
                      <a:pt x="116" y="17"/>
                      <a:pt x="116" y="17"/>
                      <a:pt x="116" y="17"/>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1" name="Freeform 406">
                <a:extLst>
                  <a:ext uri="{FF2B5EF4-FFF2-40B4-BE49-F238E27FC236}">
                    <a16:creationId xmlns:a16="http://schemas.microsoft.com/office/drawing/2014/main" id="{DB2D36F4-1492-F746-AC82-243F6AFB2019}"/>
                  </a:ext>
                </a:extLst>
              </p:cNvPr>
              <p:cNvSpPr>
                <a:spLocks/>
              </p:cNvSpPr>
              <p:nvPr/>
            </p:nvSpPr>
            <p:spPr bwMode="auto">
              <a:xfrm>
                <a:off x="6944796" y="1669771"/>
                <a:ext cx="219051" cy="31632"/>
              </a:xfrm>
              <a:custGeom>
                <a:avLst/>
                <a:gdLst>
                  <a:gd name="T0" fmla="*/ 116 w 117"/>
                  <a:gd name="T1" fmla="*/ 17 h 17"/>
                  <a:gd name="T2" fmla="*/ 1 w 117"/>
                  <a:gd name="T3" fmla="*/ 17 h 17"/>
                  <a:gd name="T4" fmla="*/ 0 w 117"/>
                  <a:gd name="T5" fmla="*/ 16 h 17"/>
                  <a:gd name="T6" fmla="*/ 0 w 117"/>
                  <a:gd name="T7" fmla="*/ 1 h 17"/>
                  <a:gd name="T8" fmla="*/ 1 w 117"/>
                  <a:gd name="T9" fmla="*/ 0 h 17"/>
                  <a:gd name="T10" fmla="*/ 116 w 117"/>
                  <a:gd name="T11" fmla="*/ 0 h 17"/>
                  <a:gd name="T12" fmla="*/ 117 w 117"/>
                  <a:gd name="T13" fmla="*/ 1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7" y="0"/>
                      <a:pt x="117" y="1"/>
                    </a:cubicBezTo>
                    <a:cubicBezTo>
                      <a:pt x="117" y="16"/>
                      <a:pt x="117" y="16"/>
                      <a:pt x="117" y="16"/>
                    </a:cubicBezTo>
                    <a:cubicBezTo>
                      <a:pt x="117" y="17"/>
                      <a:pt x="116" y="17"/>
                      <a:pt x="116" y="17"/>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2" name="Freeform 407">
                <a:extLst>
                  <a:ext uri="{FF2B5EF4-FFF2-40B4-BE49-F238E27FC236}">
                    <a16:creationId xmlns:a16="http://schemas.microsoft.com/office/drawing/2014/main" id="{D31436D7-D389-044D-A091-328DF818F174}"/>
                  </a:ext>
                </a:extLst>
              </p:cNvPr>
              <p:cNvSpPr>
                <a:spLocks noEditPoints="1"/>
              </p:cNvSpPr>
              <p:nvPr/>
            </p:nvSpPr>
            <p:spPr bwMode="auto">
              <a:xfrm>
                <a:off x="6892603" y="1492632"/>
                <a:ext cx="321855" cy="405680"/>
              </a:xfrm>
              <a:custGeom>
                <a:avLst/>
                <a:gdLst>
                  <a:gd name="T0" fmla="*/ 172 w 172"/>
                  <a:gd name="T1" fmla="*/ 153 h 217"/>
                  <a:gd name="T2" fmla="*/ 172 w 172"/>
                  <a:gd name="T3" fmla="*/ 153 h 217"/>
                  <a:gd name="T4" fmla="*/ 172 w 172"/>
                  <a:gd name="T5" fmla="*/ 2 h 217"/>
                  <a:gd name="T6" fmla="*/ 171 w 172"/>
                  <a:gd name="T7" fmla="*/ 0 h 217"/>
                  <a:gd name="T8" fmla="*/ 2 w 172"/>
                  <a:gd name="T9" fmla="*/ 0 h 217"/>
                  <a:gd name="T10" fmla="*/ 0 w 172"/>
                  <a:gd name="T11" fmla="*/ 2 h 217"/>
                  <a:gd name="T12" fmla="*/ 0 w 172"/>
                  <a:gd name="T13" fmla="*/ 215 h 217"/>
                  <a:gd name="T14" fmla="*/ 2 w 172"/>
                  <a:gd name="T15" fmla="*/ 217 h 217"/>
                  <a:gd name="T16" fmla="*/ 121 w 172"/>
                  <a:gd name="T17" fmla="*/ 217 h 217"/>
                  <a:gd name="T18" fmla="*/ 122 w 172"/>
                  <a:gd name="T19" fmla="*/ 217 h 217"/>
                  <a:gd name="T20" fmla="*/ 172 w 172"/>
                  <a:gd name="T21" fmla="*/ 166 h 217"/>
                  <a:gd name="T22" fmla="*/ 172 w 172"/>
                  <a:gd name="T23" fmla="*/ 165 h 217"/>
                  <a:gd name="T24" fmla="*/ 172 w 172"/>
                  <a:gd name="T25" fmla="*/ 153 h 217"/>
                  <a:gd name="T26" fmla="*/ 14 w 172"/>
                  <a:gd name="T27" fmla="*/ 15 h 217"/>
                  <a:gd name="T28" fmla="*/ 15 w 172"/>
                  <a:gd name="T29" fmla="*/ 14 h 217"/>
                  <a:gd name="T30" fmla="*/ 158 w 172"/>
                  <a:gd name="T31" fmla="*/ 14 h 217"/>
                  <a:gd name="T32" fmla="*/ 158 w 172"/>
                  <a:gd name="T33" fmla="*/ 15 h 217"/>
                  <a:gd name="T34" fmla="*/ 158 w 172"/>
                  <a:gd name="T35" fmla="*/ 151 h 217"/>
                  <a:gd name="T36" fmla="*/ 158 w 172"/>
                  <a:gd name="T37" fmla="*/ 152 h 217"/>
                  <a:gd name="T38" fmla="*/ 108 w 172"/>
                  <a:gd name="T39" fmla="*/ 152 h 217"/>
                  <a:gd name="T40" fmla="*/ 107 w 172"/>
                  <a:gd name="T41" fmla="*/ 153 h 217"/>
                  <a:gd name="T42" fmla="*/ 107 w 172"/>
                  <a:gd name="T43" fmla="*/ 202 h 217"/>
                  <a:gd name="T44" fmla="*/ 107 w 172"/>
                  <a:gd name="T45" fmla="*/ 203 h 217"/>
                  <a:gd name="T46" fmla="*/ 15 w 172"/>
                  <a:gd name="T47" fmla="*/ 203 h 217"/>
                  <a:gd name="T48" fmla="*/ 14 w 172"/>
                  <a:gd name="T49" fmla="*/ 202 h 217"/>
                  <a:gd name="T50" fmla="*/ 14 w 172"/>
                  <a:gd name="T51" fmla="*/ 1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217">
                    <a:moveTo>
                      <a:pt x="172" y="153"/>
                    </a:moveTo>
                    <a:cubicBezTo>
                      <a:pt x="172" y="153"/>
                      <a:pt x="172" y="153"/>
                      <a:pt x="172" y="153"/>
                    </a:cubicBezTo>
                    <a:cubicBezTo>
                      <a:pt x="172" y="2"/>
                      <a:pt x="172" y="2"/>
                      <a:pt x="172" y="2"/>
                    </a:cubicBezTo>
                    <a:cubicBezTo>
                      <a:pt x="172" y="1"/>
                      <a:pt x="171" y="0"/>
                      <a:pt x="171" y="0"/>
                    </a:cubicBezTo>
                    <a:cubicBezTo>
                      <a:pt x="2" y="0"/>
                      <a:pt x="2" y="0"/>
                      <a:pt x="2" y="0"/>
                    </a:cubicBezTo>
                    <a:cubicBezTo>
                      <a:pt x="1" y="0"/>
                      <a:pt x="0" y="1"/>
                      <a:pt x="0" y="2"/>
                    </a:cubicBezTo>
                    <a:cubicBezTo>
                      <a:pt x="0" y="215"/>
                      <a:pt x="0" y="215"/>
                      <a:pt x="0" y="215"/>
                    </a:cubicBezTo>
                    <a:cubicBezTo>
                      <a:pt x="0" y="216"/>
                      <a:pt x="1" y="217"/>
                      <a:pt x="2" y="217"/>
                    </a:cubicBezTo>
                    <a:cubicBezTo>
                      <a:pt x="121" y="217"/>
                      <a:pt x="121" y="217"/>
                      <a:pt x="121" y="217"/>
                    </a:cubicBezTo>
                    <a:cubicBezTo>
                      <a:pt x="121" y="217"/>
                      <a:pt x="121" y="217"/>
                      <a:pt x="122" y="217"/>
                    </a:cubicBezTo>
                    <a:cubicBezTo>
                      <a:pt x="172" y="166"/>
                      <a:pt x="172" y="166"/>
                      <a:pt x="172" y="166"/>
                    </a:cubicBezTo>
                    <a:cubicBezTo>
                      <a:pt x="172" y="166"/>
                      <a:pt x="172" y="166"/>
                      <a:pt x="172" y="165"/>
                    </a:cubicBezTo>
                    <a:lnTo>
                      <a:pt x="172" y="153"/>
                    </a:lnTo>
                    <a:close/>
                    <a:moveTo>
                      <a:pt x="14" y="15"/>
                    </a:moveTo>
                    <a:cubicBezTo>
                      <a:pt x="14" y="14"/>
                      <a:pt x="14" y="14"/>
                      <a:pt x="15" y="14"/>
                    </a:cubicBezTo>
                    <a:cubicBezTo>
                      <a:pt x="158" y="14"/>
                      <a:pt x="158" y="14"/>
                      <a:pt x="158" y="14"/>
                    </a:cubicBezTo>
                    <a:cubicBezTo>
                      <a:pt x="158" y="14"/>
                      <a:pt x="158" y="14"/>
                      <a:pt x="158" y="15"/>
                    </a:cubicBezTo>
                    <a:cubicBezTo>
                      <a:pt x="158" y="151"/>
                      <a:pt x="158" y="151"/>
                      <a:pt x="158" y="151"/>
                    </a:cubicBezTo>
                    <a:cubicBezTo>
                      <a:pt x="158" y="152"/>
                      <a:pt x="158" y="152"/>
                      <a:pt x="158" y="152"/>
                    </a:cubicBezTo>
                    <a:cubicBezTo>
                      <a:pt x="108" y="152"/>
                      <a:pt x="108" y="152"/>
                      <a:pt x="108" y="152"/>
                    </a:cubicBezTo>
                    <a:cubicBezTo>
                      <a:pt x="108" y="152"/>
                      <a:pt x="107" y="152"/>
                      <a:pt x="107" y="153"/>
                    </a:cubicBezTo>
                    <a:cubicBezTo>
                      <a:pt x="107" y="202"/>
                      <a:pt x="107" y="202"/>
                      <a:pt x="107" y="202"/>
                    </a:cubicBezTo>
                    <a:cubicBezTo>
                      <a:pt x="107" y="203"/>
                      <a:pt x="107" y="203"/>
                      <a:pt x="107" y="203"/>
                    </a:cubicBezTo>
                    <a:cubicBezTo>
                      <a:pt x="15" y="203"/>
                      <a:pt x="15" y="203"/>
                      <a:pt x="15" y="203"/>
                    </a:cubicBezTo>
                    <a:cubicBezTo>
                      <a:pt x="14" y="203"/>
                      <a:pt x="14" y="203"/>
                      <a:pt x="14" y="202"/>
                    </a:cubicBezTo>
                    <a:lnTo>
                      <a:pt x="14" y="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3" name="Group 22">
              <a:extLst>
                <a:ext uri="{FF2B5EF4-FFF2-40B4-BE49-F238E27FC236}">
                  <a16:creationId xmlns:a16="http://schemas.microsoft.com/office/drawing/2014/main" id="{6DB2FA7C-6218-7E4C-9225-045C2D2C9956}"/>
                </a:ext>
              </a:extLst>
            </p:cNvPr>
            <p:cNvGrpSpPr/>
            <p:nvPr/>
          </p:nvGrpSpPr>
          <p:grpSpPr>
            <a:xfrm rot="5400000">
              <a:off x="4190355" y="4133446"/>
              <a:ext cx="495180" cy="239024"/>
              <a:chOff x="3132354" y="3725057"/>
              <a:chExt cx="480015" cy="231704"/>
            </a:xfrm>
            <a:solidFill>
              <a:srgbClr val="FFFFFF"/>
            </a:solidFill>
          </p:grpSpPr>
          <p:sp>
            <p:nvSpPr>
              <p:cNvPr id="27" name="Freeform 445">
                <a:extLst>
                  <a:ext uri="{FF2B5EF4-FFF2-40B4-BE49-F238E27FC236}">
                    <a16:creationId xmlns:a16="http://schemas.microsoft.com/office/drawing/2014/main" id="{A31752FE-3021-804D-925B-772992E58D65}"/>
                  </a:ext>
                </a:extLst>
              </p:cNvPr>
              <p:cNvSpPr>
                <a:spLocks noEditPoints="1"/>
              </p:cNvSpPr>
              <p:nvPr/>
            </p:nvSpPr>
            <p:spPr bwMode="auto">
              <a:xfrm>
                <a:off x="3132354" y="3725057"/>
                <a:ext cx="231704" cy="231704"/>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38 w 124"/>
                  <a:gd name="T11" fmla="*/ 80 h 124"/>
                  <a:gd name="T12" fmla="*/ 20 w 124"/>
                  <a:gd name="T13" fmla="*/ 62 h 124"/>
                  <a:gd name="T14" fmla="*/ 38 w 124"/>
                  <a:gd name="T15" fmla="*/ 44 h 124"/>
                  <a:gd name="T16" fmla="*/ 56 w 124"/>
                  <a:gd name="T17" fmla="*/ 62 h 124"/>
                  <a:gd name="T18" fmla="*/ 38 w 124"/>
                  <a:gd name="T19" fmla="*/ 8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moveTo>
                      <a:pt x="38" y="80"/>
                    </a:moveTo>
                    <a:cubicBezTo>
                      <a:pt x="28" y="80"/>
                      <a:pt x="20" y="72"/>
                      <a:pt x="20" y="62"/>
                    </a:cubicBezTo>
                    <a:cubicBezTo>
                      <a:pt x="20" y="52"/>
                      <a:pt x="28" y="44"/>
                      <a:pt x="38" y="44"/>
                    </a:cubicBezTo>
                    <a:cubicBezTo>
                      <a:pt x="48" y="44"/>
                      <a:pt x="56" y="52"/>
                      <a:pt x="56" y="62"/>
                    </a:cubicBezTo>
                    <a:cubicBezTo>
                      <a:pt x="56" y="72"/>
                      <a:pt x="48" y="80"/>
                      <a:pt x="38" y="80"/>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8" name="Freeform 446">
                <a:extLst>
                  <a:ext uri="{FF2B5EF4-FFF2-40B4-BE49-F238E27FC236}">
                    <a16:creationId xmlns:a16="http://schemas.microsoft.com/office/drawing/2014/main" id="{B29812DF-C3A7-8D49-9512-856673406FC5}"/>
                  </a:ext>
                </a:extLst>
              </p:cNvPr>
              <p:cNvSpPr>
                <a:spLocks/>
              </p:cNvSpPr>
              <p:nvPr/>
            </p:nvSpPr>
            <p:spPr bwMode="auto">
              <a:xfrm>
                <a:off x="3377502" y="3782785"/>
                <a:ext cx="234867" cy="115457"/>
              </a:xfrm>
              <a:custGeom>
                <a:avLst/>
                <a:gdLst>
                  <a:gd name="T0" fmla="*/ 30 w 126"/>
                  <a:gd name="T1" fmla="*/ 48 h 62"/>
                  <a:gd name="T2" fmla="*/ 29 w 126"/>
                  <a:gd name="T3" fmla="*/ 47 h 62"/>
                  <a:gd name="T4" fmla="*/ 29 w 126"/>
                  <a:gd name="T5" fmla="*/ 39 h 62"/>
                  <a:gd name="T6" fmla="*/ 30 w 126"/>
                  <a:gd name="T7" fmla="*/ 38 h 62"/>
                  <a:gd name="T8" fmla="*/ 116 w 126"/>
                  <a:gd name="T9" fmla="*/ 38 h 62"/>
                  <a:gd name="T10" fmla="*/ 117 w 126"/>
                  <a:gd name="T11" fmla="*/ 37 h 62"/>
                  <a:gd name="T12" fmla="*/ 125 w 126"/>
                  <a:gd name="T13" fmla="*/ 20 h 62"/>
                  <a:gd name="T14" fmla="*/ 125 w 126"/>
                  <a:gd name="T15" fmla="*/ 19 h 62"/>
                  <a:gd name="T16" fmla="*/ 115 w 126"/>
                  <a:gd name="T17" fmla="*/ 0 h 62"/>
                  <a:gd name="T18" fmla="*/ 114 w 126"/>
                  <a:gd name="T19" fmla="*/ 0 h 62"/>
                  <a:gd name="T20" fmla="*/ 1 w 126"/>
                  <a:gd name="T21" fmla="*/ 0 h 62"/>
                  <a:gd name="T22" fmla="*/ 1 w 126"/>
                  <a:gd name="T23" fmla="*/ 1 h 62"/>
                  <a:gd name="T24" fmla="*/ 7 w 126"/>
                  <a:gd name="T25" fmla="*/ 31 h 62"/>
                  <a:gd name="T26" fmla="*/ 1 w 126"/>
                  <a:gd name="T27" fmla="*/ 61 h 62"/>
                  <a:gd name="T28" fmla="*/ 1 w 126"/>
                  <a:gd name="T29" fmla="*/ 62 h 62"/>
                  <a:gd name="T30" fmla="*/ 103 w 126"/>
                  <a:gd name="T31" fmla="*/ 62 h 62"/>
                  <a:gd name="T32" fmla="*/ 104 w 126"/>
                  <a:gd name="T33" fmla="*/ 61 h 62"/>
                  <a:gd name="T34" fmla="*/ 110 w 126"/>
                  <a:gd name="T35" fmla="*/ 49 h 62"/>
                  <a:gd name="T36" fmla="*/ 109 w 126"/>
                  <a:gd name="T37" fmla="*/ 48 h 62"/>
                  <a:gd name="T38" fmla="*/ 30 w 126"/>
                  <a:gd name="T39"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62">
                    <a:moveTo>
                      <a:pt x="30" y="48"/>
                    </a:moveTo>
                    <a:cubicBezTo>
                      <a:pt x="29" y="48"/>
                      <a:pt x="29" y="48"/>
                      <a:pt x="29" y="47"/>
                    </a:cubicBezTo>
                    <a:cubicBezTo>
                      <a:pt x="29" y="39"/>
                      <a:pt x="29" y="39"/>
                      <a:pt x="29" y="39"/>
                    </a:cubicBezTo>
                    <a:cubicBezTo>
                      <a:pt x="29" y="38"/>
                      <a:pt x="29" y="38"/>
                      <a:pt x="30" y="38"/>
                    </a:cubicBezTo>
                    <a:cubicBezTo>
                      <a:pt x="116" y="38"/>
                      <a:pt x="116" y="38"/>
                      <a:pt x="116" y="38"/>
                    </a:cubicBezTo>
                    <a:cubicBezTo>
                      <a:pt x="116" y="38"/>
                      <a:pt x="117" y="37"/>
                      <a:pt x="117" y="37"/>
                    </a:cubicBezTo>
                    <a:cubicBezTo>
                      <a:pt x="125" y="20"/>
                      <a:pt x="125" y="20"/>
                      <a:pt x="125" y="20"/>
                    </a:cubicBezTo>
                    <a:cubicBezTo>
                      <a:pt x="126" y="20"/>
                      <a:pt x="126" y="19"/>
                      <a:pt x="125" y="19"/>
                    </a:cubicBezTo>
                    <a:cubicBezTo>
                      <a:pt x="115" y="0"/>
                      <a:pt x="115" y="0"/>
                      <a:pt x="115" y="0"/>
                    </a:cubicBezTo>
                    <a:cubicBezTo>
                      <a:pt x="115" y="0"/>
                      <a:pt x="115" y="0"/>
                      <a:pt x="114" y="0"/>
                    </a:cubicBezTo>
                    <a:cubicBezTo>
                      <a:pt x="1" y="0"/>
                      <a:pt x="1" y="0"/>
                      <a:pt x="1" y="0"/>
                    </a:cubicBezTo>
                    <a:cubicBezTo>
                      <a:pt x="1" y="0"/>
                      <a:pt x="0" y="0"/>
                      <a:pt x="1" y="1"/>
                    </a:cubicBezTo>
                    <a:cubicBezTo>
                      <a:pt x="5" y="10"/>
                      <a:pt x="7" y="20"/>
                      <a:pt x="7" y="31"/>
                    </a:cubicBezTo>
                    <a:cubicBezTo>
                      <a:pt x="7" y="41"/>
                      <a:pt x="5" y="51"/>
                      <a:pt x="1" y="61"/>
                    </a:cubicBezTo>
                    <a:cubicBezTo>
                      <a:pt x="0" y="61"/>
                      <a:pt x="1" y="62"/>
                      <a:pt x="1" y="62"/>
                    </a:cubicBezTo>
                    <a:cubicBezTo>
                      <a:pt x="103" y="62"/>
                      <a:pt x="103" y="62"/>
                      <a:pt x="103" y="62"/>
                    </a:cubicBezTo>
                    <a:cubicBezTo>
                      <a:pt x="104" y="62"/>
                      <a:pt x="104" y="62"/>
                      <a:pt x="104" y="61"/>
                    </a:cubicBezTo>
                    <a:cubicBezTo>
                      <a:pt x="110" y="49"/>
                      <a:pt x="110" y="49"/>
                      <a:pt x="110" y="49"/>
                    </a:cubicBezTo>
                    <a:cubicBezTo>
                      <a:pt x="111" y="49"/>
                      <a:pt x="110" y="48"/>
                      <a:pt x="109" y="48"/>
                    </a:cubicBezTo>
                    <a:lnTo>
                      <a:pt x="30" y="4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4" name="Group 23">
              <a:extLst>
                <a:ext uri="{FF2B5EF4-FFF2-40B4-BE49-F238E27FC236}">
                  <a16:creationId xmlns:a16="http://schemas.microsoft.com/office/drawing/2014/main" id="{142AACB3-ECB1-CB4C-ACF0-31412750D393}"/>
                </a:ext>
              </a:extLst>
            </p:cNvPr>
            <p:cNvGrpSpPr/>
            <p:nvPr/>
          </p:nvGrpSpPr>
          <p:grpSpPr>
            <a:xfrm>
              <a:off x="4188633" y="3071765"/>
              <a:ext cx="498625" cy="415812"/>
              <a:chOff x="5598065" y="2595006"/>
              <a:chExt cx="452336" cy="377210"/>
            </a:xfrm>
            <a:solidFill>
              <a:srgbClr val="FFFFFF"/>
            </a:solidFill>
          </p:grpSpPr>
          <p:sp>
            <p:nvSpPr>
              <p:cNvPr id="25" name="Freeform 422">
                <a:extLst>
                  <a:ext uri="{FF2B5EF4-FFF2-40B4-BE49-F238E27FC236}">
                    <a16:creationId xmlns:a16="http://schemas.microsoft.com/office/drawing/2014/main" id="{A96B88DC-1B28-B845-B956-2E7B1D5144C4}"/>
                  </a:ext>
                </a:extLst>
              </p:cNvPr>
              <p:cNvSpPr>
                <a:spLocks noEditPoints="1"/>
              </p:cNvSpPr>
              <p:nvPr/>
            </p:nvSpPr>
            <p:spPr bwMode="auto">
              <a:xfrm>
                <a:off x="5828187" y="2595006"/>
                <a:ext cx="222214" cy="223796"/>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2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2"/>
                      <a:pt x="35" y="102"/>
                      <a:pt x="35" y="102"/>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6" name="Freeform 423">
                <a:extLst>
                  <a:ext uri="{FF2B5EF4-FFF2-40B4-BE49-F238E27FC236}">
                    <a16:creationId xmlns:a16="http://schemas.microsoft.com/office/drawing/2014/main" id="{A9FDB339-08AB-4C43-A1C0-3D2B46CBB5E8}"/>
                  </a:ext>
                </a:extLst>
              </p:cNvPr>
              <p:cNvSpPr>
                <a:spLocks noEditPoints="1"/>
              </p:cNvSpPr>
              <p:nvPr/>
            </p:nvSpPr>
            <p:spPr bwMode="auto">
              <a:xfrm>
                <a:off x="5598065" y="2706508"/>
                <a:ext cx="267290" cy="265708"/>
              </a:xfrm>
              <a:custGeom>
                <a:avLst/>
                <a:gdLst>
                  <a:gd name="T0" fmla="*/ 126 w 143"/>
                  <a:gd name="T1" fmla="*/ 52 h 142"/>
                  <a:gd name="T2" fmla="*/ 123 w 143"/>
                  <a:gd name="T3" fmla="*/ 48 h 142"/>
                  <a:gd name="T4" fmla="*/ 128 w 143"/>
                  <a:gd name="T5" fmla="*/ 29 h 142"/>
                  <a:gd name="T6" fmla="*/ 115 w 143"/>
                  <a:gd name="T7" fmla="*/ 15 h 142"/>
                  <a:gd name="T8" fmla="*/ 97 w 143"/>
                  <a:gd name="T9" fmla="*/ 19 h 142"/>
                  <a:gd name="T10" fmla="*/ 92 w 143"/>
                  <a:gd name="T11" fmla="*/ 18 h 142"/>
                  <a:gd name="T12" fmla="*/ 81 w 143"/>
                  <a:gd name="T13" fmla="*/ 1 h 142"/>
                  <a:gd name="T14" fmla="*/ 63 w 143"/>
                  <a:gd name="T15" fmla="*/ 0 h 142"/>
                  <a:gd name="T16" fmla="*/ 53 w 143"/>
                  <a:gd name="T17" fmla="*/ 16 h 142"/>
                  <a:gd name="T18" fmla="*/ 48 w 143"/>
                  <a:gd name="T19" fmla="*/ 19 h 142"/>
                  <a:gd name="T20" fmla="*/ 29 w 143"/>
                  <a:gd name="T21" fmla="*/ 14 h 142"/>
                  <a:gd name="T22" fmla="*/ 15 w 143"/>
                  <a:gd name="T23" fmla="*/ 27 h 142"/>
                  <a:gd name="T24" fmla="*/ 19 w 143"/>
                  <a:gd name="T25" fmla="*/ 46 h 142"/>
                  <a:gd name="T26" fmla="*/ 18 w 143"/>
                  <a:gd name="T27" fmla="*/ 51 h 142"/>
                  <a:gd name="T28" fmla="*/ 1 w 143"/>
                  <a:gd name="T29" fmla="*/ 61 h 142"/>
                  <a:gd name="T30" fmla="*/ 0 w 143"/>
                  <a:gd name="T31" fmla="*/ 80 h 142"/>
                  <a:gd name="T32" fmla="*/ 16 w 143"/>
                  <a:gd name="T33" fmla="*/ 90 h 142"/>
                  <a:gd name="T34" fmla="*/ 19 w 143"/>
                  <a:gd name="T35" fmla="*/ 95 h 142"/>
                  <a:gd name="T36" fmla="*/ 15 w 143"/>
                  <a:gd name="T37" fmla="*/ 114 h 142"/>
                  <a:gd name="T38" fmla="*/ 27 w 143"/>
                  <a:gd name="T39" fmla="*/ 128 h 142"/>
                  <a:gd name="T40" fmla="*/ 46 w 143"/>
                  <a:gd name="T41" fmla="*/ 123 h 142"/>
                  <a:gd name="T42" fmla="*/ 51 w 143"/>
                  <a:gd name="T43" fmla="*/ 125 h 142"/>
                  <a:gd name="T44" fmla="*/ 61 w 143"/>
                  <a:gd name="T45" fmla="*/ 141 h 142"/>
                  <a:gd name="T46" fmla="*/ 80 w 143"/>
                  <a:gd name="T47" fmla="*/ 142 h 142"/>
                  <a:gd name="T48" fmla="*/ 90 w 143"/>
                  <a:gd name="T49" fmla="*/ 126 h 142"/>
                  <a:gd name="T50" fmla="*/ 95 w 143"/>
                  <a:gd name="T51" fmla="*/ 123 h 142"/>
                  <a:gd name="T52" fmla="*/ 114 w 143"/>
                  <a:gd name="T53" fmla="*/ 128 h 142"/>
                  <a:gd name="T54" fmla="*/ 128 w 143"/>
                  <a:gd name="T55" fmla="*/ 115 h 142"/>
                  <a:gd name="T56" fmla="*/ 123 w 143"/>
                  <a:gd name="T57" fmla="*/ 97 h 142"/>
                  <a:gd name="T58" fmla="*/ 125 w 143"/>
                  <a:gd name="T59" fmla="*/ 91 h 142"/>
                  <a:gd name="T60" fmla="*/ 142 w 143"/>
                  <a:gd name="T61" fmla="*/ 81 h 142"/>
                  <a:gd name="T62" fmla="*/ 143 w 143"/>
                  <a:gd name="T63" fmla="*/ 62 h 142"/>
                  <a:gd name="T64" fmla="*/ 81 w 143"/>
                  <a:gd name="T65" fmla="*/ 92 h 142"/>
                  <a:gd name="T66" fmla="*/ 62 w 143"/>
                  <a:gd name="T67" fmla="*/ 50 h 142"/>
                  <a:gd name="T68" fmla="*/ 81 w 143"/>
                  <a:gd name="T69" fmla="*/ 9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142">
                    <a:moveTo>
                      <a:pt x="142" y="61"/>
                    </a:moveTo>
                    <a:cubicBezTo>
                      <a:pt x="126" y="52"/>
                      <a:pt x="126" y="52"/>
                      <a:pt x="126" y="52"/>
                    </a:cubicBezTo>
                    <a:cubicBezTo>
                      <a:pt x="126" y="52"/>
                      <a:pt x="125" y="52"/>
                      <a:pt x="125" y="51"/>
                    </a:cubicBezTo>
                    <a:cubicBezTo>
                      <a:pt x="124" y="50"/>
                      <a:pt x="124" y="49"/>
                      <a:pt x="123" y="48"/>
                    </a:cubicBezTo>
                    <a:cubicBezTo>
                      <a:pt x="123" y="47"/>
                      <a:pt x="123" y="46"/>
                      <a:pt x="123" y="46"/>
                    </a:cubicBezTo>
                    <a:cubicBezTo>
                      <a:pt x="128" y="29"/>
                      <a:pt x="128" y="29"/>
                      <a:pt x="128" y="29"/>
                    </a:cubicBezTo>
                    <a:cubicBezTo>
                      <a:pt x="128" y="28"/>
                      <a:pt x="128" y="27"/>
                      <a:pt x="128" y="27"/>
                    </a:cubicBezTo>
                    <a:cubicBezTo>
                      <a:pt x="115" y="15"/>
                      <a:pt x="115" y="15"/>
                      <a:pt x="115" y="15"/>
                    </a:cubicBezTo>
                    <a:cubicBezTo>
                      <a:pt x="115" y="14"/>
                      <a:pt x="114" y="14"/>
                      <a:pt x="114" y="14"/>
                    </a:cubicBezTo>
                    <a:cubicBezTo>
                      <a:pt x="97" y="19"/>
                      <a:pt x="97" y="19"/>
                      <a:pt x="97" y="19"/>
                    </a:cubicBezTo>
                    <a:cubicBezTo>
                      <a:pt x="96" y="19"/>
                      <a:pt x="95" y="19"/>
                      <a:pt x="95" y="19"/>
                    </a:cubicBezTo>
                    <a:cubicBezTo>
                      <a:pt x="94" y="19"/>
                      <a:pt x="93" y="18"/>
                      <a:pt x="92" y="18"/>
                    </a:cubicBezTo>
                    <a:cubicBezTo>
                      <a:pt x="91" y="18"/>
                      <a:pt x="90" y="17"/>
                      <a:pt x="90" y="16"/>
                    </a:cubicBezTo>
                    <a:cubicBezTo>
                      <a:pt x="81" y="1"/>
                      <a:pt x="81" y="1"/>
                      <a:pt x="81" y="1"/>
                    </a:cubicBezTo>
                    <a:cubicBezTo>
                      <a:pt x="81" y="0"/>
                      <a:pt x="81" y="0"/>
                      <a:pt x="80" y="0"/>
                    </a:cubicBezTo>
                    <a:cubicBezTo>
                      <a:pt x="63" y="0"/>
                      <a:pt x="63" y="0"/>
                      <a:pt x="63" y="0"/>
                    </a:cubicBezTo>
                    <a:cubicBezTo>
                      <a:pt x="62" y="0"/>
                      <a:pt x="62" y="0"/>
                      <a:pt x="61" y="1"/>
                    </a:cubicBezTo>
                    <a:cubicBezTo>
                      <a:pt x="53" y="16"/>
                      <a:pt x="53" y="16"/>
                      <a:pt x="53" y="16"/>
                    </a:cubicBezTo>
                    <a:cubicBezTo>
                      <a:pt x="52" y="17"/>
                      <a:pt x="52" y="18"/>
                      <a:pt x="51" y="18"/>
                    </a:cubicBezTo>
                    <a:cubicBezTo>
                      <a:pt x="50" y="18"/>
                      <a:pt x="49" y="19"/>
                      <a:pt x="48" y="19"/>
                    </a:cubicBezTo>
                    <a:cubicBezTo>
                      <a:pt x="47" y="19"/>
                      <a:pt x="46" y="19"/>
                      <a:pt x="46" y="19"/>
                    </a:cubicBezTo>
                    <a:cubicBezTo>
                      <a:pt x="29" y="14"/>
                      <a:pt x="29" y="14"/>
                      <a:pt x="29" y="14"/>
                    </a:cubicBezTo>
                    <a:cubicBezTo>
                      <a:pt x="28" y="14"/>
                      <a:pt x="28" y="14"/>
                      <a:pt x="27" y="15"/>
                    </a:cubicBezTo>
                    <a:cubicBezTo>
                      <a:pt x="15" y="27"/>
                      <a:pt x="15" y="27"/>
                      <a:pt x="15" y="27"/>
                    </a:cubicBezTo>
                    <a:cubicBezTo>
                      <a:pt x="15" y="28"/>
                      <a:pt x="14" y="28"/>
                      <a:pt x="15" y="29"/>
                    </a:cubicBezTo>
                    <a:cubicBezTo>
                      <a:pt x="19" y="46"/>
                      <a:pt x="19" y="46"/>
                      <a:pt x="19" y="46"/>
                    </a:cubicBezTo>
                    <a:cubicBezTo>
                      <a:pt x="20" y="46"/>
                      <a:pt x="19" y="47"/>
                      <a:pt x="19" y="48"/>
                    </a:cubicBezTo>
                    <a:cubicBezTo>
                      <a:pt x="19" y="49"/>
                      <a:pt x="18" y="50"/>
                      <a:pt x="18" y="51"/>
                    </a:cubicBezTo>
                    <a:cubicBezTo>
                      <a:pt x="17" y="52"/>
                      <a:pt x="17" y="52"/>
                      <a:pt x="16" y="53"/>
                    </a:cubicBezTo>
                    <a:cubicBezTo>
                      <a:pt x="1" y="61"/>
                      <a:pt x="1" y="61"/>
                      <a:pt x="1" y="61"/>
                    </a:cubicBezTo>
                    <a:cubicBezTo>
                      <a:pt x="1" y="62"/>
                      <a:pt x="0" y="62"/>
                      <a:pt x="0" y="63"/>
                    </a:cubicBezTo>
                    <a:cubicBezTo>
                      <a:pt x="0" y="80"/>
                      <a:pt x="0" y="80"/>
                      <a:pt x="0" y="80"/>
                    </a:cubicBezTo>
                    <a:cubicBezTo>
                      <a:pt x="0" y="81"/>
                      <a:pt x="1" y="81"/>
                      <a:pt x="1" y="81"/>
                    </a:cubicBezTo>
                    <a:cubicBezTo>
                      <a:pt x="16" y="90"/>
                      <a:pt x="16" y="90"/>
                      <a:pt x="16" y="90"/>
                    </a:cubicBezTo>
                    <a:cubicBezTo>
                      <a:pt x="17" y="90"/>
                      <a:pt x="18" y="91"/>
                      <a:pt x="18" y="91"/>
                    </a:cubicBezTo>
                    <a:cubicBezTo>
                      <a:pt x="18" y="93"/>
                      <a:pt x="19" y="94"/>
                      <a:pt x="19" y="95"/>
                    </a:cubicBezTo>
                    <a:cubicBezTo>
                      <a:pt x="20" y="96"/>
                      <a:pt x="20" y="96"/>
                      <a:pt x="19" y="97"/>
                    </a:cubicBezTo>
                    <a:cubicBezTo>
                      <a:pt x="15" y="114"/>
                      <a:pt x="15" y="114"/>
                      <a:pt x="15" y="114"/>
                    </a:cubicBezTo>
                    <a:cubicBezTo>
                      <a:pt x="15" y="114"/>
                      <a:pt x="15" y="115"/>
                      <a:pt x="15" y="115"/>
                    </a:cubicBezTo>
                    <a:cubicBezTo>
                      <a:pt x="27" y="128"/>
                      <a:pt x="27" y="128"/>
                      <a:pt x="27" y="128"/>
                    </a:cubicBezTo>
                    <a:cubicBezTo>
                      <a:pt x="28" y="128"/>
                      <a:pt x="28" y="128"/>
                      <a:pt x="29" y="128"/>
                    </a:cubicBezTo>
                    <a:cubicBezTo>
                      <a:pt x="46" y="123"/>
                      <a:pt x="46" y="123"/>
                      <a:pt x="46" y="123"/>
                    </a:cubicBezTo>
                    <a:cubicBezTo>
                      <a:pt x="46" y="123"/>
                      <a:pt x="47" y="123"/>
                      <a:pt x="48" y="123"/>
                    </a:cubicBezTo>
                    <a:cubicBezTo>
                      <a:pt x="49" y="124"/>
                      <a:pt x="50" y="124"/>
                      <a:pt x="51" y="125"/>
                    </a:cubicBezTo>
                    <a:cubicBezTo>
                      <a:pt x="52" y="125"/>
                      <a:pt x="53" y="126"/>
                      <a:pt x="53" y="126"/>
                    </a:cubicBezTo>
                    <a:cubicBezTo>
                      <a:pt x="61" y="141"/>
                      <a:pt x="61" y="141"/>
                      <a:pt x="61" y="141"/>
                    </a:cubicBezTo>
                    <a:cubicBezTo>
                      <a:pt x="62" y="142"/>
                      <a:pt x="62" y="142"/>
                      <a:pt x="63" y="142"/>
                    </a:cubicBezTo>
                    <a:cubicBezTo>
                      <a:pt x="80" y="142"/>
                      <a:pt x="80" y="142"/>
                      <a:pt x="80" y="142"/>
                    </a:cubicBezTo>
                    <a:cubicBezTo>
                      <a:pt x="81" y="142"/>
                      <a:pt x="81" y="142"/>
                      <a:pt x="82" y="141"/>
                    </a:cubicBezTo>
                    <a:cubicBezTo>
                      <a:pt x="90" y="126"/>
                      <a:pt x="90" y="126"/>
                      <a:pt x="90" y="126"/>
                    </a:cubicBezTo>
                    <a:cubicBezTo>
                      <a:pt x="90" y="125"/>
                      <a:pt x="91" y="125"/>
                      <a:pt x="92" y="125"/>
                    </a:cubicBezTo>
                    <a:cubicBezTo>
                      <a:pt x="93" y="124"/>
                      <a:pt x="94" y="124"/>
                      <a:pt x="95" y="123"/>
                    </a:cubicBezTo>
                    <a:cubicBezTo>
                      <a:pt x="96" y="123"/>
                      <a:pt x="97" y="123"/>
                      <a:pt x="97" y="123"/>
                    </a:cubicBezTo>
                    <a:cubicBezTo>
                      <a:pt x="114" y="128"/>
                      <a:pt x="114" y="128"/>
                      <a:pt x="114" y="128"/>
                    </a:cubicBezTo>
                    <a:cubicBezTo>
                      <a:pt x="115" y="128"/>
                      <a:pt x="115" y="128"/>
                      <a:pt x="116" y="128"/>
                    </a:cubicBezTo>
                    <a:cubicBezTo>
                      <a:pt x="128" y="115"/>
                      <a:pt x="128" y="115"/>
                      <a:pt x="128" y="115"/>
                    </a:cubicBezTo>
                    <a:cubicBezTo>
                      <a:pt x="128" y="115"/>
                      <a:pt x="128" y="114"/>
                      <a:pt x="128" y="114"/>
                    </a:cubicBezTo>
                    <a:cubicBezTo>
                      <a:pt x="123" y="97"/>
                      <a:pt x="123" y="97"/>
                      <a:pt x="123" y="97"/>
                    </a:cubicBezTo>
                    <a:cubicBezTo>
                      <a:pt x="123" y="96"/>
                      <a:pt x="123" y="95"/>
                      <a:pt x="124" y="95"/>
                    </a:cubicBezTo>
                    <a:cubicBezTo>
                      <a:pt x="124" y="93"/>
                      <a:pt x="124" y="92"/>
                      <a:pt x="125" y="91"/>
                    </a:cubicBezTo>
                    <a:cubicBezTo>
                      <a:pt x="125" y="91"/>
                      <a:pt x="126" y="90"/>
                      <a:pt x="126" y="90"/>
                    </a:cubicBezTo>
                    <a:cubicBezTo>
                      <a:pt x="142" y="81"/>
                      <a:pt x="142" y="81"/>
                      <a:pt x="142" y="81"/>
                    </a:cubicBezTo>
                    <a:cubicBezTo>
                      <a:pt x="142" y="81"/>
                      <a:pt x="143" y="80"/>
                      <a:pt x="143" y="80"/>
                    </a:cubicBezTo>
                    <a:cubicBezTo>
                      <a:pt x="143" y="62"/>
                      <a:pt x="143" y="62"/>
                      <a:pt x="143" y="62"/>
                    </a:cubicBezTo>
                    <a:cubicBezTo>
                      <a:pt x="143" y="62"/>
                      <a:pt x="142" y="61"/>
                      <a:pt x="142" y="61"/>
                    </a:cubicBezTo>
                    <a:moveTo>
                      <a:pt x="81" y="92"/>
                    </a:moveTo>
                    <a:cubicBezTo>
                      <a:pt x="61" y="100"/>
                      <a:pt x="42" y="81"/>
                      <a:pt x="50" y="62"/>
                    </a:cubicBezTo>
                    <a:cubicBezTo>
                      <a:pt x="53" y="56"/>
                      <a:pt x="57" y="52"/>
                      <a:pt x="62" y="50"/>
                    </a:cubicBezTo>
                    <a:cubicBezTo>
                      <a:pt x="82" y="42"/>
                      <a:pt x="101" y="61"/>
                      <a:pt x="92" y="81"/>
                    </a:cubicBezTo>
                    <a:cubicBezTo>
                      <a:pt x="90" y="86"/>
                      <a:pt x="86" y="90"/>
                      <a:pt x="81" y="92"/>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spTree>
    <p:extLst>
      <p:ext uri="{BB962C8B-B14F-4D97-AF65-F5344CB8AC3E}">
        <p14:creationId xmlns:p14="http://schemas.microsoft.com/office/powerpoint/2010/main" val="23271036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23D5-04F0-5045-9033-7EA28E2B8B8E}"/>
              </a:ext>
            </a:extLst>
          </p:cNvPr>
          <p:cNvSpPr>
            <a:spLocks noGrp="1"/>
          </p:cNvSpPr>
          <p:nvPr>
            <p:ph type="title"/>
          </p:nvPr>
        </p:nvSpPr>
        <p:spPr/>
        <p:txBody>
          <a:bodyPr/>
          <a:lstStyle/>
          <a:p>
            <a:r>
              <a:rPr lang="en-US" dirty="0"/>
              <a:t>MS Azure e TEEs </a:t>
            </a:r>
            <a:r>
              <a:rPr lang="en-US" dirty="0" err="1"/>
              <a:t>baseados</a:t>
            </a:r>
            <a:r>
              <a:rPr lang="en-US" dirty="0"/>
              <a:t> </a:t>
            </a:r>
            <a:r>
              <a:rPr lang="en-US" dirty="0" err="1"/>
              <a:t>em</a:t>
            </a:r>
            <a:r>
              <a:rPr lang="en-US" dirty="0"/>
              <a:t> SGX</a:t>
            </a:r>
          </a:p>
        </p:txBody>
      </p:sp>
      <p:sp>
        <p:nvSpPr>
          <p:cNvPr id="3" name="Date Placeholder 2">
            <a:extLst>
              <a:ext uri="{FF2B5EF4-FFF2-40B4-BE49-F238E27FC236}">
                <a16:creationId xmlns:a16="http://schemas.microsoft.com/office/drawing/2014/main" id="{C0D82FE5-81DD-1544-A906-F1E91E98914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E8BE990-1F98-4349-AEA0-D73D83DB0D4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E7EF8145-0F61-4F45-8D46-611F07D3DA3F}"/>
              </a:ext>
            </a:extLst>
          </p:cNvPr>
          <p:cNvSpPr>
            <a:spLocks noGrp="1"/>
          </p:cNvSpPr>
          <p:nvPr>
            <p:ph type="sldNum" sz="quarter" idx="12"/>
          </p:nvPr>
        </p:nvSpPr>
        <p:spPr/>
        <p:txBody>
          <a:bodyPr/>
          <a:lstStyle/>
          <a:p>
            <a:fld id="{BAFC06C6-5388-EF48-9B75-F2C2BBFC0E68}" type="slidenum">
              <a:rPr lang="en-US" smtClean="0"/>
              <a:t>76</a:t>
            </a:fld>
            <a:endParaRPr lang="en-US" dirty="0"/>
          </a:p>
        </p:txBody>
      </p:sp>
      <p:pic>
        <p:nvPicPr>
          <p:cNvPr id="7" name="Picture 6">
            <a:extLst>
              <a:ext uri="{FF2B5EF4-FFF2-40B4-BE49-F238E27FC236}">
                <a16:creationId xmlns:a16="http://schemas.microsoft.com/office/drawing/2014/main" id="{F008A24E-EC4A-664A-88ED-A4910B0953E4}"/>
              </a:ext>
            </a:extLst>
          </p:cNvPr>
          <p:cNvPicPr>
            <a:picLocks noChangeAspect="1"/>
          </p:cNvPicPr>
          <p:nvPr/>
        </p:nvPicPr>
        <p:blipFill>
          <a:blip r:embed="rId2"/>
          <a:stretch>
            <a:fillRect/>
          </a:stretch>
        </p:blipFill>
        <p:spPr>
          <a:xfrm>
            <a:off x="0" y="1225475"/>
            <a:ext cx="9144000" cy="5099125"/>
          </a:xfrm>
          <a:prstGeom prst="rect">
            <a:avLst/>
          </a:prstGeom>
        </p:spPr>
      </p:pic>
    </p:spTree>
    <p:extLst>
      <p:ext uri="{BB962C8B-B14F-4D97-AF65-F5344CB8AC3E}">
        <p14:creationId xmlns:p14="http://schemas.microsoft.com/office/powerpoint/2010/main" val="12608809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6" name="Content Placeholder 5"/>
          <p:cNvSpPr>
            <a:spLocks noGrp="1"/>
          </p:cNvSpPr>
          <p:nvPr>
            <p:ph sz="quarter" idx="1"/>
          </p:nvPr>
        </p:nvSpPr>
        <p:spPr/>
        <p:txBody>
          <a:bodyPr>
            <a:normAutofit fontScale="92500" lnSpcReduction="20000"/>
          </a:bodyPr>
          <a:lstStyle/>
          <a:p>
            <a:pPr lvl="3"/>
            <a:endParaRPr lang="en-US" dirty="0"/>
          </a:p>
          <a:p>
            <a:r>
              <a:rPr lang="en-US" dirty="0"/>
              <a:t>Bitcoin </a:t>
            </a:r>
            <a:r>
              <a:rPr lang="en-US" dirty="0" err="1"/>
              <a:t>é</a:t>
            </a:r>
            <a:r>
              <a:rPr lang="en-US" dirty="0"/>
              <a:t> um </a:t>
            </a:r>
            <a:r>
              <a:rPr lang="en-US" dirty="0" err="1"/>
              <a:t>sistema</a:t>
            </a:r>
            <a:r>
              <a:rPr lang="en-US" dirty="0"/>
              <a:t> de </a:t>
            </a:r>
            <a:r>
              <a:rPr lang="en-US" dirty="0" err="1"/>
              <a:t>criptomoeda</a:t>
            </a:r>
            <a:r>
              <a:rPr lang="en-US" dirty="0"/>
              <a:t> </a:t>
            </a:r>
            <a:r>
              <a:rPr lang="en-US" dirty="0" err="1"/>
              <a:t>revolucionário</a:t>
            </a:r>
            <a:r>
              <a:rPr lang="en-US" dirty="0"/>
              <a:t> que </a:t>
            </a:r>
            <a:r>
              <a:rPr lang="en-US" dirty="0" err="1"/>
              <a:t>permite</a:t>
            </a:r>
            <a:r>
              <a:rPr lang="en-US" dirty="0"/>
              <a:t> a </a:t>
            </a:r>
            <a:r>
              <a:rPr lang="en-US" dirty="0" err="1"/>
              <a:t>realização</a:t>
            </a:r>
            <a:r>
              <a:rPr lang="en-US" dirty="0"/>
              <a:t> de </a:t>
            </a:r>
            <a:r>
              <a:rPr lang="en-US" dirty="0" err="1"/>
              <a:t>pagamentos</a:t>
            </a:r>
            <a:r>
              <a:rPr lang="en-US" dirty="0"/>
              <a:t> online </a:t>
            </a:r>
            <a:r>
              <a:rPr lang="en-US" dirty="0" err="1"/>
              <a:t>anónimos</a:t>
            </a:r>
            <a:r>
              <a:rPr lang="en-US" dirty="0"/>
              <a:t> e </a:t>
            </a:r>
            <a:r>
              <a:rPr lang="en-US" dirty="0" err="1"/>
              <a:t>totalmente</a:t>
            </a:r>
            <a:r>
              <a:rPr lang="en-US" dirty="0"/>
              <a:t> </a:t>
            </a:r>
            <a:r>
              <a:rPr lang="en-US" dirty="0" err="1"/>
              <a:t>descentralizados</a:t>
            </a:r>
            <a:endParaRPr lang="en-US" dirty="0"/>
          </a:p>
          <a:p>
            <a:endParaRPr lang="en-US" dirty="0"/>
          </a:p>
          <a:p>
            <a:r>
              <a:rPr lang="en-US" dirty="0"/>
              <a:t>A principal </a:t>
            </a:r>
            <a:r>
              <a:rPr lang="en-US" dirty="0" err="1"/>
              <a:t>tecnologia</a:t>
            </a:r>
            <a:r>
              <a:rPr lang="en-US" dirty="0"/>
              <a:t> que </a:t>
            </a:r>
            <a:r>
              <a:rPr lang="en-US" dirty="0" err="1"/>
              <a:t>está</a:t>
            </a:r>
            <a:r>
              <a:rPr lang="en-US" dirty="0"/>
              <a:t> </a:t>
            </a:r>
            <a:r>
              <a:rPr lang="en-US" dirty="0" err="1"/>
              <a:t>por</a:t>
            </a:r>
            <a:r>
              <a:rPr lang="en-US" dirty="0"/>
              <a:t> </a:t>
            </a:r>
            <a:r>
              <a:rPr lang="en-US" dirty="0" err="1"/>
              <a:t>detrás</a:t>
            </a:r>
            <a:r>
              <a:rPr lang="en-US" dirty="0"/>
              <a:t> da </a:t>
            </a:r>
            <a:r>
              <a:rPr lang="en-US" dirty="0" err="1"/>
              <a:t>segurança</a:t>
            </a:r>
            <a:r>
              <a:rPr lang="en-US" dirty="0"/>
              <a:t> e </a:t>
            </a:r>
            <a:r>
              <a:rPr lang="en-US" dirty="0" err="1"/>
              <a:t>robustez</a:t>
            </a:r>
            <a:r>
              <a:rPr lang="en-US" dirty="0"/>
              <a:t> do </a:t>
            </a:r>
            <a:r>
              <a:rPr lang="en-US" dirty="0" err="1"/>
              <a:t>sistema</a:t>
            </a:r>
            <a:r>
              <a:rPr lang="en-US" dirty="0"/>
              <a:t> bitcoin </a:t>
            </a:r>
            <a:r>
              <a:rPr lang="en-US" dirty="0" err="1"/>
              <a:t>é</a:t>
            </a:r>
            <a:r>
              <a:rPr lang="en-US" dirty="0"/>
              <a:t> a blockchain e o </a:t>
            </a:r>
            <a:r>
              <a:rPr lang="en-US" dirty="0" err="1"/>
              <a:t>seu</a:t>
            </a:r>
            <a:r>
              <a:rPr lang="en-US" dirty="0"/>
              <a:t> </a:t>
            </a:r>
            <a:r>
              <a:rPr lang="en-US" dirty="0" err="1"/>
              <a:t>sistema</a:t>
            </a:r>
            <a:r>
              <a:rPr lang="en-US" dirty="0"/>
              <a:t> de </a:t>
            </a:r>
            <a:r>
              <a:rPr lang="en-US" dirty="0" err="1"/>
              <a:t>mineração</a:t>
            </a:r>
            <a:r>
              <a:rPr lang="en-US" dirty="0"/>
              <a:t> </a:t>
            </a:r>
            <a:r>
              <a:rPr lang="en-US" dirty="0" err="1"/>
              <a:t>baseado</a:t>
            </a:r>
            <a:r>
              <a:rPr lang="en-US" dirty="0"/>
              <a:t> </a:t>
            </a:r>
            <a:r>
              <a:rPr lang="en-US" dirty="0" err="1"/>
              <a:t>em</a:t>
            </a:r>
            <a:r>
              <a:rPr lang="en-US" dirty="0"/>
              <a:t> proof-of-work</a:t>
            </a:r>
          </a:p>
          <a:p>
            <a:endParaRPr lang="en-US" dirty="0"/>
          </a:p>
          <a:p>
            <a:r>
              <a:rPr lang="en-US" dirty="0" err="1"/>
              <a:t>Apesar</a:t>
            </a:r>
            <a:r>
              <a:rPr lang="en-US" dirty="0"/>
              <a:t> das </a:t>
            </a:r>
            <a:r>
              <a:rPr lang="en-US" dirty="0" err="1"/>
              <a:t>garantias</a:t>
            </a:r>
            <a:r>
              <a:rPr lang="en-US" dirty="0"/>
              <a:t> de </a:t>
            </a:r>
            <a:r>
              <a:rPr lang="en-US" dirty="0" err="1"/>
              <a:t>anonimato</a:t>
            </a:r>
            <a:r>
              <a:rPr lang="en-US" dirty="0"/>
              <a:t> do </a:t>
            </a:r>
            <a:r>
              <a:rPr lang="en-US" dirty="0" err="1"/>
              <a:t>sistema</a:t>
            </a:r>
            <a:r>
              <a:rPr lang="en-US" dirty="0"/>
              <a:t> Bitcoin </a:t>
            </a:r>
            <a:r>
              <a:rPr lang="en-US" dirty="0" err="1"/>
              <a:t>serem</a:t>
            </a:r>
            <a:r>
              <a:rPr lang="en-US" dirty="0"/>
              <a:t> </a:t>
            </a:r>
            <a:r>
              <a:rPr lang="en-US" dirty="0" err="1"/>
              <a:t>muito</a:t>
            </a:r>
            <a:r>
              <a:rPr lang="en-US" dirty="0"/>
              <a:t> </a:t>
            </a:r>
            <a:r>
              <a:rPr lang="en-US" dirty="0" err="1"/>
              <a:t>elevadas</a:t>
            </a:r>
            <a:r>
              <a:rPr lang="en-US" dirty="0"/>
              <a:t>, </a:t>
            </a:r>
            <a:r>
              <a:rPr lang="en-US" dirty="0" err="1"/>
              <a:t>os</a:t>
            </a:r>
            <a:r>
              <a:rPr lang="en-US" dirty="0"/>
              <a:t> </a:t>
            </a:r>
            <a:r>
              <a:rPr lang="en-US" dirty="0" err="1"/>
              <a:t>investivadores</a:t>
            </a:r>
            <a:r>
              <a:rPr lang="en-US" dirty="0"/>
              <a:t> </a:t>
            </a:r>
            <a:r>
              <a:rPr lang="en-US" dirty="0" err="1"/>
              <a:t>têm</a:t>
            </a:r>
            <a:r>
              <a:rPr lang="en-US" dirty="0"/>
              <a:t> </a:t>
            </a:r>
            <a:r>
              <a:rPr lang="en-US" dirty="0" err="1"/>
              <a:t>explorado</a:t>
            </a:r>
            <a:r>
              <a:rPr lang="en-US" dirty="0"/>
              <a:t> </a:t>
            </a:r>
            <a:r>
              <a:rPr lang="en-US" dirty="0" err="1"/>
              <a:t>várias</a:t>
            </a:r>
            <a:r>
              <a:rPr lang="en-US" dirty="0"/>
              <a:t> </a:t>
            </a:r>
            <a:r>
              <a:rPr lang="en-US" dirty="0" err="1"/>
              <a:t>abordagens</a:t>
            </a:r>
            <a:r>
              <a:rPr lang="en-US" dirty="0"/>
              <a:t> para </a:t>
            </a:r>
            <a:r>
              <a:rPr lang="en-US" dirty="0" err="1"/>
              <a:t>identificar</a:t>
            </a:r>
            <a:r>
              <a:rPr lang="en-US" dirty="0"/>
              <a:t> a </a:t>
            </a:r>
            <a:r>
              <a:rPr lang="en-US" dirty="0" err="1"/>
              <a:t>identidade</a:t>
            </a:r>
            <a:r>
              <a:rPr lang="en-US" dirty="0"/>
              <a:t> de </a:t>
            </a:r>
            <a:r>
              <a:rPr lang="en-US" dirty="0" err="1"/>
              <a:t>utilizadores</a:t>
            </a:r>
            <a:r>
              <a:rPr lang="en-US" dirty="0"/>
              <a:t> </a:t>
            </a:r>
            <a:r>
              <a:rPr lang="en-US" dirty="0" err="1"/>
              <a:t>através</a:t>
            </a:r>
            <a:r>
              <a:rPr lang="en-US" dirty="0"/>
              <a:t> da </a:t>
            </a:r>
            <a:r>
              <a:rPr lang="en-US" dirty="0" err="1"/>
              <a:t>inspecção</a:t>
            </a:r>
            <a:r>
              <a:rPr lang="en-US" dirty="0"/>
              <a:t> do ledger </a:t>
            </a:r>
            <a:r>
              <a:rPr lang="en-US" dirty="0" err="1"/>
              <a:t>público</a:t>
            </a:r>
            <a:r>
              <a:rPr lang="en-US" dirty="0"/>
              <a:t> Bitcoin</a:t>
            </a:r>
          </a:p>
        </p:txBody>
      </p:sp>
      <p:sp>
        <p:nvSpPr>
          <p:cNvPr id="5" name="Slide Number Placeholder 4">
            <a:extLst>
              <a:ext uri="{FF2B5EF4-FFF2-40B4-BE49-F238E27FC236}">
                <a16:creationId xmlns:a16="http://schemas.microsoft.com/office/drawing/2014/main" id="{A534BE54-1B57-E644-90BC-C0883F8960DB}"/>
              </a:ext>
            </a:extLst>
          </p:cNvPr>
          <p:cNvSpPr>
            <a:spLocks noGrp="1"/>
          </p:cNvSpPr>
          <p:nvPr>
            <p:ph type="sldNum" sz="quarter" idx="12"/>
          </p:nvPr>
        </p:nvSpPr>
        <p:spPr/>
        <p:txBody>
          <a:bodyPr/>
          <a:lstStyle/>
          <a:p>
            <a:fld id="{BAFC06C6-5388-EF48-9B75-F2C2BBFC0E68}" type="slidenum">
              <a:rPr lang="en-US" smtClean="0"/>
              <a:t>77</a:t>
            </a:fld>
            <a:endParaRPr lang="en-US" dirty="0"/>
          </a:p>
        </p:txBody>
      </p:sp>
    </p:spTree>
    <p:extLst>
      <p:ext uri="{BB962C8B-B14F-4D97-AF65-F5344CB8AC3E}">
        <p14:creationId xmlns:p14="http://schemas.microsoft.com/office/powerpoint/2010/main" val="190728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B1C5-973F-EF46-8DF2-273112D1EB99}"/>
              </a:ext>
            </a:extLst>
          </p:cNvPr>
          <p:cNvSpPr>
            <a:spLocks noGrp="1"/>
          </p:cNvSpPr>
          <p:nvPr>
            <p:ph type="title"/>
          </p:nvPr>
        </p:nvSpPr>
        <p:spPr/>
        <p:txBody>
          <a:bodyPr/>
          <a:lstStyle/>
          <a:p>
            <a:r>
              <a:rPr lang="en-US" dirty="0" err="1"/>
              <a:t>Porque</a:t>
            </a:r>
            <a:r>
              <a:rPr lang="en-US" dirty="0"/>
              <a:t> </a:t>
            </a:r>
            <a:r>
              <a:rPr lang="en-US" dirty="0" err="1"/>
              <a:t>é</a:t>
            </a:r>
            <a:r>
              <a:rPr lang="en-US" dirty="0"/>
              <a:t> que </a:t>
            </a:r>
            <a:r>
              <a:rPr lang="en-US" dirty="0" err="1"/>
              <a:t>os</a:t>
            </a:r>
            <a:r>
              <a:rPr lang="en-US" dirty="0"/>
              <a:t> </a:t>
            </a:r>
            <a:r>
              <a:rPr lang="en-US" dirty="0" err="1"/>
              <a:t>clientes</a:t>
            </a:r>
            <a:r>
              <a:rPr lang="en-US" dirty="0"/>
              <a:t> </a:t>
            </a:r>
            <a:r>
              <a:rPr lang="en-US" dirty="0" err="1"/>
              <a:t>usam</a:t>
            </a:r>
            <a:r>
              <a:rPr lang="en-US" dirty="0"/>
              <a:t> a cloud?</a:t>
            </a:r>
          </a:p>
        </p:txBody>
      </p:sp>
      <p:sp>
        <p:nvSpPr>
          <p:cNvPr id="3" name="Date Placeholder 2">
            <a:extLst>
              <a:ext uri="{FF2B5EF4-FFF2-40B4-BE49-F238E27FC236}">
                <a16:creationId xmlns:a16="http://schemas.microsoft.com/office/drawing/2014/main" id="{C174990F-D0FF-E142-834F-8604259E614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7BC5EA4-C0F6-5045-AE89-5063583454D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1BD4A4-DD1D-7C49-9B25-9F6627E75800}"/>
              </a:ext>
            </a:extLst>
          </p:cNvPr>
          <p:cNvSpPr>
            <a:spLocks noGrp="1"/>
          </p:cNvSpPr>
          <p:nvPr>
            <p:ph type="sldNum" sz="quarter" idx="12"/>
          </p:nvPr>
        </p:nvSpPr>
        <p:spPr/>
        <p:txBody>
          <a:bodyPr/>
          <a:lstStyle/>
          <a:p>
            <a:fld id="{BAFC06C6-5388-EF48-9B75-F2C2BBFC0E68}" type="slidenum">
              <a:rPr lang="en-US" smtClean="0"/>
              <a:t>8</a:t>
            </a:fld>
            <a:endParaRPr lang="en-US" dirty="0"/>
          </a:p>
        </p:txBody>
      </p:sp>
      <p:pic>
        <p:nvPicPr>
          <p:cNvPr id="7" name="Picture 2">
            <a:extLst>
              <a:ext uri="{FF2B5EF4-FFF2-40B4-BE49-F238E27FC236}">
                <a16:creationId xmlns:a16="http://schemas.microsoft.com/office/drawing/2014/main" id="{86162744-340B-344C-B0A4-EC8C24DA0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733550"/>
            <a:ext cx="7905750" cy="3390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4A4B1FFE-7C46-DC43-875F-FA72A781794A}"/>
              </a:ext>
            </a:extLst>
          </p:cNvPr>
          <p:cNvSpPr txBox="1">
            <a:spLocks/>
          </p:cNvSpPr>
          <p:nvPr/>
        </p:nvSpPr>
        <p:spPr bwMode="auto">
          <a:xfrm>
            <a:off x="685800" y="5638800"/>
            <a:ext cx="7772400" cy="28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a:latin typeface="Arial" pitchFamily="34" charset="0"/>
              </a:rPr>
              <a:t>KPMG International</a:t>
            </a:r>
            <a:r>
              <a:rPr lang="ja-JP" altLang="en-US" sz="1600">
                <a:latin typeface="Arial" pitchFamily="34" charset="0"/>
              </a:rPr>
              <a:t>’</a:t>
            </a:r>
            <a:r>
              <a:rPr lang="en-US" altLang="ja-JP" sz="1600">
                <a:latin typeface="Arial" pitchFamily="34" charset="0"/>
              </a:rPr>
              <a:t>s 2012 Global Cloud Provider Survey (n=179)</a:t>
            </a:r>
            <a:endParaRPr lang="en-US" altLang="en-US" sz="1600">
              <a:latin typeface="Arial" pitchFamily="34" charset="0"/>
            </a:endParaRPr>
          </a:p>
        </p:txBody>
      </p:sp>
    </p:spTree>
    <p:extLst>
      <p:ext uri="{BB962C8B-B14F-4D97-AF65-F5344CB8AC3E}">
        <p14:creationId xmlns:p14="http://schemas.microsoft.com/office/powerpoint/2010/main" val="44819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33C3-8435-D741-9F8E-98DE648961FD}"/>
              </a:ext>
            </a:extLst>
          </p:cNvPr>
          <p:cNvSpPr>
            <a:spLocks noGrp="1"/>
          </p:cNvSpPr>
          <p:nvPr>
            <p:ph type="title"/>
          </p:nvPr>
        </p:nvSpPr>
        <p:spPr/>
        <p:txBody>
          <a:bodyPr>
            <a:normAutofit fontScale="90000"/>
          </a:bodyPr>
          <a:lstStyle/>
          <a:p>
            <a:r>
              <a:rPr lang="en-US" dirty="0" err="1"/>
              <a:t>Principais</a:t>
            </a:r>
            <a:r>
              <a:rPr lang="en-US" dirty="0"/>
              <a:t> </a:t>
            </a:r>
            <a:r>
              <a:rPr lang="en-US" dirty="0" err="1"/>
              <a:t>preocupações</a:t>
            </a:r>
            <a:r>
              <a:rPr lang="en-US" dirty="0"/>
              <a:t> de </a:t>
            </a:r>
            <a:r>
              <a:rPr lang="en-US" dirty="0" err="1"/>
              <a:t>potenciais</a:t>
            </a:r>
            <a:r>
              <a:rPr lang="en-US" dirty="0"/>
              <a:t> </a:t>
            </a:r>
            <a:r>
              <a:rPr lang="en-US" dirty="0" err="1"/>
              <a:t>clientes</a:t>
            </a:r>
            <a:endParaRPr lang="en-US" dirty="0"/>
          </a:p>
        </p:txBody>
      </p:sp>
      <p:sp>
        <p:nvSpPr>
          <p:cNvPr id="3" name="Date Placeholder 2">
            <a:extLst>
              <a:ext uri="{FF2B5EF4-FFF2-40B4-BE49-F238E27FC236}">
                <a16:creationId xmlns:a16="http://schemas.microsoft.com/office/drawing/2014/main" id="{2B3B9304-0AAD-334E-8C12-DAA245A08722}"/>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BC314A9D-7193-7B4A-A549-FF1DA354F10D}"/>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A37D3A-DF68-CF48-BC47-C77262041E02}"/>
              </a:ext>
            </a:extLst>
          </p:cNvPr>
          <p:cNvSpPr>
            <a:spLocks noGrp="1"/>
          </p:cNvSpPr>
          <p:nvPr>
            <p:ph type="sldNum" sz="quarter" idx="12"/>
          </p:nvPr>
        </p:nvSpPr>
        <p:spPr/>
        <p:txBody>
          <a:bodyPr/>
          <a:lstStyle/>
          <a:p>
            <a:fld id="{BAFC06C6-5388-EF48-9B75-F2C2BBFC0E68}" type="slidenum">
              <a:rPr lang="en-US" smtClean="0"/>
              <a:t>9</a:t>
            </a:fld>
            <a:endParaRPr lang="en-US" dirty="0"/>
          </a:p>
        </p:txBody>
      </p:sp>
      <p:pic>
        <p:nvPicPr>
          <p:cNvPr id="7" name="Picture 3">
            <a:extLst>
              <a:ext uri="{FF2B5EF4-FFF2-40B4-BE49-F238E27FC236}">
                <a16:creationId xmlns:a16="http://schemas.microsoft.com/office/drawing/2014/main" id="{B5336731-A186-034B-B604-F5B5FDE8C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82713"/>
            <a:ext cx="8432800" cy="42973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7BC235EB-A4B5-EB41-A07F-D9D49C57E8A6}"/>
              </a:ext>
            </a:extLst>
          </p:cNvPr>
          <p:cNvSpPr txBox="1">
            <a:spLocks/>
          </p:cNvSpPr>
          <p:nvPr/>
        </p:nvSpPr>
        <p:spPr bwMode="auto">
          <a:xfrm>
            <a:off x="685800" y="5762625"/>
            <a:ext cx="7772400" cy="28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dirty="0">
                <a:latin typeface="Arial" pitchFamily="34" charset="0"/>
              </a:rPr>
              <a:t>KPMG International</a:t>
            </a:r>
            <a:r>
              <a:rPr lang="ja-JP" altLang="en-US" sz="1600">
                <a:latin typeface="Arial" pitchFamily="34" charset="0"/>
              </a:rPr>
              <a:t>’</a:t>
            </a:r>
            <a:r>
              <a:rPr lang="en-US" altLang="ja-JP" sz="1600" dirty="0">
                <a:latin typeface="Arial" pitchFamily="34" charset="0"/>
              </a:rPr>
              <a:t>s 2012 Global Cloud Provider Survey (n=179)</a:t>
            </a:r>
            <a:endParaRPr lang="en-US" altLang="en-US" sz="1600" dirty="0">
              <a:latin typeface="Arial" pitchFamily="34" charset="0"/>
            </a:endParaRPr>
          </a:p>
        </p:txBody>
      </p:sp>
    </p:spTree>
    <p:extLst>
      <p:ext uri="{BB962C8B-B14F-4D97-AF65-F5344CB8AC3E}">
        <p14:creationId xmlns:p14="http://schemas.microsoft.com/office/powerpoint/2010/main" val="9592731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14500</TotalTime>
  <Words>4043</Words>
  <Application>Microsoft Macintosh PowerPoint</Application>
  <PresentationFormat>On-screen Show (4:3)</PresentationFormat>
  <Paragraphs>1055</Paragraphs>
  <Slides>77</Slides>
  <Notes>45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77</vt:i4>
      </vt:variant>
    </vt:vector>
  </HeadingPairs>
  <TitlesOfParts>
    <vt:vector size="95" baseType="lpstr">
      <vt:lpstr>맑은 고딕</vt:lpstr>
      <vt:lpstr>ＭＳ Ｐゴシック</vt:lpstr>
      <vt:lpstr>宋体</vt:lpstr>
      <vt:lpstr>华文新魏</vt:lpstr>
      <vt:lpstr>Arial</vt:lpstr>
      <vt:lpstr>Calibri</vt:lpstr>
      <vt:lpstr>Cambria Math</vt:lpstr>
      <vt:lpstr>Comic Sans MS</vt:lpstr>
      <vt:lpstr>Consolas</vt:lpstr>
      <vt:lpstr>Gill Sans MT</vt:lpstr>
      <vt:lpstr>Osaka</vt:lpstr>
      <vt:lpstr>Times</vt:lpstr>
      <vt:lpstr>Times New Roman</vt:lpstr>
      <vt:lpstr>Tw Cen MT</vt:lpstr>
      <vt:lpstr>Webdings</vt:lpstr>
      <vt:lpstr>Wingdings</vt:lpstr>
      <vt:lpstr>Wingdings 3</vt:lpstr>
      <vt:lpstr>santos_theme</vt:lpstr>
      <vt:lpstr>Cloud Security  Protecção de dados na cloud</vt:lpstr>
      <vt:lpstr>O que é a cloud?</vt:lpstr>
      <vt:lpstr>Principais características de cloud computing</vt:lpstr>
      <vt:lpstr>Panorama de cloud computing</vt:lpstr>
      <vt:lpstr>Quem utiliza cloud computing?</vt:lpstr>
      <vt:lpstr>Tendências</vt:lpstr>
      <vt:lpstr>Amazon Web Services (AWS)</vt:lpstr>
      <vt:lpstr>Porque é que os clientes usam a cloud?</vt:lpstr>
      <vt:lpstr>Principais preocupações de potenciais clientes</vt:lpstr>
      <vt:lpstr>Dados sensíveis na cloud: Exemplos</vt:lpstr>
      <vt:lpstr>Dados sensíveis na cloud: Exemplos</vt:lpstr>
      <vt:lpstr>Breve anatomia da cloud</vt:lpstr>
      <vt:lpstr>Arquitectura simplificada de uma cloud</vt:lpstr>
      <vt:lpstr>A coluna vertebral da cloud: Datacenters</vt:lpstr>
      <vt:lpstr>Modelos de cloud deployment</vt:lpstr>
      <vt:lpstr>Modelos de cloud service delivery</vt:lpstr>
      <vt:lpstr>Modelos de cloud service delivery</vt:lpstr>
      <vt:lpstr>Virtualização muito usada na cloud</vt:lpstr>
      <vt:lpstr>Principais riscos com a cloud</vt:lpstr>
      <vt:lpstr>Perda de dados</vt:lpstr>
      <vt:lpstr>Downtimes</vt:lpstr>
      <vt:lpstr>Password Cracking</vt:lpstr>
      <vt:lpstr>Botnets and Malware</vt:lpstr>
      <vt:lpstr>Segurança hypervisor</vt:lpstr>
      <vt:lpstr>Ataques inter-VM</vt:lpstr>
      <vt:lpstr>Transience</vt:lpstr>
      <vt:lpstr>Data Lifetime</vt:lpstr>
      <vt:lpstr>Accountability</vt:lpstr>
      <vt:lpstr>Perímetro de segurança</vt:lpstr>
      <vt:lpstr>Superficie de ataque alargada</vt:lpstr>
      <vt:lpstr>Ataques de side channel</vt:lpstr>
      <vt:lpstr>Lack of Auditability</vt:lpstr>
      <vt:lpstr>Regulatory Compliance</vt:lpstr>
      <vt:lpstr>Certifications</vt:lpstr>
      <vt:lpstr>Causes of Problems Associated  with Cloud Computing</vt:lpstr>
      <vt:lpstr>Service Level Agreements</vt:lpstr>
      <vt:lpstr>Protecção de dados na cloud</vt:lpstr>
      <vt:lpstr>Um problema de segurança particularmente difícil</vt:lpstr>
      <vt:lpstr>Abordagem natural: Encriptação de dados</vt:lpstr>
      <vt:lpstr>Recomendação de segurança da Amazon AWS</vt:lpstr>
      <vt:lpstr>E se os dados estiverem em bases de dados?</vt:lpstr>
      <vt:lpstr>Exemplo: Base de dados de curso online</vt:lpstr>
      <vt:lpstr>Encriptação e bases de dados: Funcionalidade</vt:lpstr>
      <vt:lpstr>Encriptação e bases de dados: Funcionalidade</vt:lpstr>
      <vt:lpstr>Adversário passivo</vt:lpstr>
      <vt:lpstr>Encriptação: Um desafio de fundo</vt:lpstr>
      <vt:lpstr>Encriptação: Um desafio de fundo</vt:lpstr>
      <vt:lpstr>Encriptação: Um desafio de fundo</vt:lpstr>
      <vt:lpstr>Espectro de soluções</vt:lpstr>
      <vt:lpstr>Como cifrar a base de dados?</vt:lpstr>
      <vt:lpstr>Esquema criptográfico (chave simétrica)</vt:lpstr>
      <vt:lpstr>Segurança forte implica não determinismo</vt:lpstr>
      <vt:lpstr>Esquema de encriptação não determinista</vt:lpstr>
      <vt:lpstr>Esquema de encriptação determinista</vt:lpstr>
      <vt:lpstr>Usando encriptação determinista</vt:lpstr>
      <vt:lpstr>Usando encriptação determinista</vt:lpstr>
      <vt:lpstr>Encriptação homomórfica</vt:lpstr>
      <vt:lpstr>Esquemas de encriptação homomórfica</vt:lpstr>
      <vt:lpstr>Esquemas de encriptação homomórfica</vt:lpstr>
      <vt:lpstr>Esquemas de encriptação homomórfica</vt:lpstr>
      <vt:lpstr>Esquemas de encriptação homomórfica: Performance</vt:lpstr>
      <vt:lpstr>Como cifrar a nossa base de dados?</vt:lpstr>
      <vt:lpstr>Um sistema representativo: CryptDB</vt:lpstr>
      <vt:lpstr>Processamento das queries</vt:lpstr>
      <vt:lpstr>Limitações encriptação parcialmente homomórfica</vt:lpstr>
      <vt:lpstr>Espectro de soluções</vt:lpstr>
      <vt:lpstr>Processamento seguro na cloud</vt:lpstr>
      <vt:lpstr>Processamento seguro na cloud c/ hw seguro</vt:lpstr>
      <vt:lpstr>Ideia chave: Isolamento</vt:lpstr>
      <vt:lpstr>Algumas tecnologias de hardware seguro</vt:lpstr>
      <vt:lpstr>TrustedDB: Baseado em co-processadores</vt:lpstr>
      <vt:lpstr>Tecnologia mais recente: Intel SGX</vt:lpstr>
      <vt:lpstr>Intel SGX: Exemplo em runtime</vt:lpstr>
      <vt:lpstr>Intel SGX, isolated execution</vt:lpstr>
      <vt:lpstr>Já suportado pelos serviços da MS Azure</vt:lpstr>
      <vt:lpstr>MS Azure e TEEs baseados em SGX</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3877</cp:revision>
  <cp:lastPrinted>2019-07-09T01:35:01Z</cp:lastPrinted>
  <dcterms:created xsi:type="dcterms:W3CDTF">2012-05-28T08:58:25Z</dcterms:created>
  <dcterms:modified xsi:type="dcterms:W3CDTF">2019-07-16T21:50:18Z</dcterms:modified>
</cp:coreProperties>
</file>